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51" r:id="rId2"/>
  </p:sldMasterIdLst>
  <p:notesMasterIdLst>
    <p:notesMasterId r:id="rId49"/>
  </p:notesMasterIdLst>
  <p:handoutMasterIdLst>
    <p:handoutMasterId r:id="rId50"/>
  </p:handoutMasterIdLst>
  <p:sldIdLst>
    <p:sldId id="563" r:id="rId3"/>
    <p:sldId id="604" r:id="rId4"/>
    <p:sldId id="712" r:id="rId5"/>
    <p:sldId id="767" r:id="rId6"/>
    <p:sldId id="768" r:id="rId7"/>
    <p:sldId id="765" r:id="rId8"/>
    <p:sldId id="769" r:id="rId9"/>
    <p:sldId id="766" r:id="rId10"/>
    <p:sldId id="714" r:id="rId11"/>
    <p:sldId id="731" r:id="rId12"/>
    <p:sldId id="715" r:id="rId13"/>
    <p:sldId id="771" r:id="rId14"/>
    <p:sldId id="770" r:id="rId15"/>
    <p:sldId id="772" r:id="rId16"/>
    <p:sldId id="735" r:id="rId17"/>
    <p:sldId id="720" r:id="rId18"/>
    <p:sldId id="721" r:id="rId19"/>
    <p:sldId id="773" r:id="rId20"/>
    <p:sldId id="739" r:id="rId21"/>
    <p:sldId id="774" r:id="rId22"/>
    <p:sldId id="675" r:id="rId23"/>
    <p:sldId id="740" r:id="rId24"/>
    <p:sldId id="707" r:id="rId25"/>
    <p:sldId id="708" r:id="rId26"/>
    <p:sldId id="742" r:id="rId27"/>
    <p:sldId id="754" r:id="rId28"/>
    <p:sldId id="746" r:id="rId29"/>
    <p:sldId id="755" r:id="rId30"/>
    <p:sldId id="756" r:id="rId31"/>
    <p:sldId id="757" r:id="rId32"/>
    <p:sldId id="758" r:id="rId33"/>
    <p:sldId id="759" r:id="rId34"/>
    <p:sldId id="760" r:id="rId35"/>
    <p:sldId id="761" r:id="rId36"/>
    <p:sldId id="762" r:id="rId37"/>
    <p:sldId id="763" r:id="rId38"/>
    <p:sldId id="764" r:id="rId39"/>
    <p:sldId id="633" r:id="rId40"/>
    <p:sldId id="727" r:id="rId41"/>
    <p:sldId id="736" r:id="rId42"/>
    <p:sldId id="737" r:id="rId43"/>
    <p:sldId id="738" r:id="rId44"/>
    <p:sldId id="741" r:id="rId45"/>
    <p:sldId id="744" r:id="rId46"/>
    <p:sldId id="729" r:id="rId47"/>
    <p:sldId id="751" r:id="rId48"/>
  </p:sldIdLst>
  <p:sldSz cx="9144000" cy="6858000" type="screen4x3"/>
  <p:notesSz cx="9296400" cy="6881813"/>
  <p:defaultTextStyle>
    <a:defPPr>
      <a:defRPr lang="zh-CN"/>
    </a:defPPr>
    <a:lvl1pPr algn="ctr" rtl="0" fontAlgn="base">
      <a:spcBef>
        <a:spcPct val="20000"/>
      </a:spcBef>
      <a:spcAft>
        <a:spcPct val="0"/>
      </a:spcAft>
      <a:buClr>
        <a:schemeClr val="hlink"/>
      </a:buClr>
      <a:defRPr sz="2400" kern="1200">
        <a:solidFill>
          <a:srgbClr val="1C2A94"/>
        </a:solidFill>
        <a:latin typeface="Arial" charset="0"/>
        <a:ea typeface="黑体" pitchFamily="2" charset="-122"/>
        <a:cs typeface="+mn-cs"/>
      </a:defRPr>
    </a:lvl1pPr>
    <a:lvl2pPr marL="457200" algn="ctr" rtl="0" fontAlgn="base">
      <a:spcBef>
        <a:spcPct val="20000"/>
      </a:spcBef>
      <a:spcAft>
        <a:spcPct val="0"/>
      </a:spcAft>
      <a:buClr>
        <a:schemeClr val="hlink"/>
      </a:buClr>
      <a:defRPr sz="2400" kern="1200">
        <a:solidFill>
          <a:srgbClr val="1C2A94"/>
        </a:solidFill>
        <a:latin typeface="Arial" charset="0"/>
        <a:ea typeface="黑体" pitchFamily="2" charset="-122"/>
        <a:cs typeface="+mn-cs"/>
      </a:defRPr>
    </a:lvl2pPr>
    <a:lvl3pPr marL="914400" algn="ctr" rtl="0" fontAlgn="base">
      <a:spcBef>
        <a:spcPct val="20000"/>
      </a:spcBef>
      <a:spcAft>
        <a:spcPct val="0"/>
      </a:spcAft>
      <a:buClr>
        <a:schemeClr val="hlink"/>
      </a:buClr>
      <a:defRPr sz="2400" kern="1200">
        <a:solidFill>
          <a:srgbClr val="1C2A94"/>
        </a:solidFill>
        <a:latin typeface="Arial" charset="0"/>
        <a:ea typeface="黑体" pitchFamily="2" charset="-122"/>
        <a:cs typeface="+mn-cs"/>
      </a:defRPr>
    </a:lvl3pPr>
    <a:lvl4pPr marL="1371600" algn="ctr" rtl="0" fontAlgn="base">
      <a:spcBef>
        <a:spcPct val="20000"/>
      </a:spcBef>
      <a:spcAft>
        <a:spcPct val="0"/>
      </a:spcAft>
      <a:buClr>
        <a:schemeClr val="hlink"/>
      </a:buClr>
      <a:defRPr sz="2400" kern="1200">
        <a:solidFill>
          <a:srgbClr val="1C2A94"/>
        </a:solidFill>
        <a:latin typeface="Arial" charset="0"/>
        <a:ea typeface="黑体" pitchFamily="2" charset="-122"/>
        <a:cs typeface="+mn-cs"/>
      </a:defRPr>
    </a:lvl4pPr>
    <a:lvl5pPr marL="1828800" algn="ctr" rtl="0" fontAlgn="base">
      <a:spcBef>
        <a:spcPct val="20000"/>
      </a:spcBef>
      <a:spcAft>
        <a:spcPct val="0"/>
      </a:spcAft>
      <a:buClr>
        <a:schemeClr val="hlink"/>
      </a:buClr>
      <a:defRPr sz="2400" kern="1200">
        <a:solidFill>
          <a:srgbClr val="1C2A94"/>
        </a:solidFill>
        <a:latin typeface="Arial" charset="0"/>
        <a:ea typeface="黑体" pitchFamily="2" charset="-122"/>
        <a:cs typeface="+mn-cs"/>
      </a:defRPr>
    </a:lvl5pPr>
    <a:lvl6pPr marL="2286000" algn="l" defTabSz="914400" rtl="0" eaLnBrk="1" latinLnBrk="0" hangingPunct="1">
      <a:defRPr sz="2400" kern="1200">
        <a:solidFill>
          <a:srgbClr val="1C2A94"/>
        </a:solidFill>
        <a:latin typeface="Arial" charset="0"/>
        <a:ea typeface="黑体" pitchFamily="2" charset="-122"/>
        <a:cs typeface="+mn-cs"/>
      </a:defRPr>
    </a:lvl6pPr>
    <a:lvl7pPr marL="2743200" algn="l" defTabSz="914400" rtl="0" eaLnBrk="1" latinLnBrk="0" hangingPunct="1">
      <a:defRPr sz="2400" kern="1200">
        <a:solidFill>
          <a:srgbClr val="1C2A94"/>
        </a:solidFill>
        <a:latin typeface="Arial" charset="0"/>
        <a:ea typeface="黑体" pitchFamily="2" charset="-122"/>
        <a:cs typeface="+mn-cs"/>
      </a:defRPr>
    </a:lvl7pPr>
    <a:lvl8pPr marL="3200400" algn="l" defTabSz="914400" rtl="0" eaLnBrk="1" latinLnBrk="0" hangingPunct="1">
      <a:defRPr sz="2400" kern="1200">
        <a:solidFill>
          <a:srgbClr val="1C2A94"/>
        </a:solidFill>
        <a:latin typeface="Arial" charset="0"/>
        <a:ea typeface="黑体" pitchFamily="2" charset="-122"/>
        <a:cs typeface="+mn-cs"/>
      </a:defRPr>
    </a:lvl8pPr>
    <a:lvl9pPr marL="3657600" algn="l" defTabSz="914400" rtl="0" eaLnBrk="1" latinLnBrk="0" hangingPunct="1">
      <a:defRPr sz="2400" kern="1200">
        <a:solidFill>
          <a:srgbClr val="1C2A94"/>
        </a:solidFill>
        <a:latin typeface="Arial"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99"/>
    <a:srgbClr val="993366"/>
    <a:srgbClr val="800080"/>
    <a:srgbClr val="9900FF"/>
    <a:srgbClr val="FF99CC"/>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5078" autoAdjust="0"/>
  </p:normalViewPr>
  <p:slideViewPr>
    <p:cSldViewPr>
      <p:cViewPr>
        <p:scale>
          <a:sx n="60" d="100"/>
          <a:sy n="60" d="100"/>
        </p:scale>
        <p:origin x="-1644" y="-132"/>
      </p:cViewPr>
      <p:guideLst>
        <p:guide orient="horz" pos="1104"/>
        <p:guide pos="2880"/>
      </p:guideLst>
    </p:cSldViewPr>
  </p:slideViewPr>
  <p:outlineViewPr>
    <p:cViewPr>
      <p:scale>
        <a:sx n="33" d="100"/>
        <a:sy n="33" d="100"/>
      </p:scale>
      <p:origin x="0" y="371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78" y="168"/>
      </p:cViewPr>
      <p:guideLst>
        <p:guide orient="horz" pos="2167"/>
        <p:guide pos="29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Business</a:t>
            </a:r>
          </a:p>
        </c:rich>
      </c:tx>
      <c:layout>
        <c:manualLayout>
          <c:xMode val="edge"/>
          <c:yMode val="edge"/>
          <c:x val="0.18815972222222221"/>
          <c:y val="3.4883720930232558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Business</c:v>
                </c:pt>
              </c:strCache>
            </c:strRef>
          </c:tx>
          <c:explosion val="4"/>
          <c:dLbls>
            <c:dLbl>
              <c:idx val="0"/>
              <c:layout>
                <c:manualLayout>
                  <c:x val="1.6827974628171594E-3"/>
                  <c:y val="-2.8969053286943786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Personalized</c:v>
                </c:pt>
                <c:pt idx="1">
                  <c:v>Average</c:v>
                </c:pt>
              </c:strCache>
            </c:strRef>
          </c:cat>
          <c:val>
            <c:numRef>
              <c:f>Sheet1!$B$2:$B$3</c:f>
              <c:numCache>
                <c:formatCode>0%</c:formatCode>
                <c:ptCount val="2"/>
                <c:pt idx="0">
                  <c:v>0.77000000000000024</c:v>
                </c:pt>
                <c:pt idx="1">
                  <c:v>0.23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208333333333337"/>
          <c:y val="0.19333262396254489"/>
          <c:w val="0.47500000000000031"/>
          <c:h val="0.35563827248866631"/>
        </c:manualLayout>
      </c:layout>
      <c:overlay val="0"/>
    </c:legend>
    <c:plotVisOnly val="1"/>
    <c:dispBlanksAs val="gap"/>
    <c:showDLblsOverMax val="0"/>
  </c:chart>
  <c:txPr>
    <a:bodyPr/>
    <a:lstStyle/>
    <a:p>
      <a:pPr>
        <a:defRPr sz="1400">
          <a:latin typeface="Palatino Linotype"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Family</a:t>
            </a:r>
          </a:p>
        </c:rich>
      </c:tx>
      <c:layout>
        <c:manualLayout>
          <c:xMode val="edge"/>
          <c:yMode val="edge"/>
          <c:x val="0.19649311023622154"/>
          <c:y val="4.5806490097829193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Family</c:v>
                </c:pt>
              </c:strCache>
            </c:strRef>
          </c:tx>
          <c:dLbls>
            <c:dLbl>
              <c:idx val="0"/>
              <c:layout>
                <c:manualLayout>
                  <c:x val="1.6827974628171583E-3"/>
                  <c:y val="-2.8969053286943786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Sheet1!$A$2:$A$3</c:f>
              <c:strCache>
                <c:ptCount val="2"/>
                <c:pt idx="0">
                  <c:v>Personalized</c:v>
                </c:pt>
                <c:pt idx="1">
                  <c:v>Average</c:v>
                </c:pt>
              </c:strCache>
            </c:strRef>
          </c:cat>
          <c:val>
            <c:numRef>
              <c:f>Sheet1!$B$2:$B$3</c:f>
              <c:numCache>
                <c:formatCode>0%</c:formatCode>
                <c:ptCount val="2"/>
                <c:pt idx="0">
                  <c:v>0.81</c:v>
                </c:pt>
                <c:pt idx="1">
                  <c:v>0.19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208333333333337"/>
          <c:y val="0.19333262396254433"/>
          <c:w val="0.47500000000000031"/>
          <c:h val="0.35563827248866631"/>
        </c:manualLayout>
      </c:layout>
      <c:overlay val="0"/>
    </c:legend>
    <c:plotVisOnly val="1"/>
    <c:dispBlanksAs val="gap"/>
    <c:showDLblsOverMax val="0"/>
  </c:chart>
  <c:txPr>
    <a:bodyPr/>
    <a:lstStyle/>
    <a:p>
      <a:pPr>
        <a:defRPr sz="1400">
          <a:latin typeface="Palatino Linotype" pitchFamily="18"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9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4032250" cy="344488"/>
          </a:xfrm>
          <a:prstGeom prst="rect">
            <a:avLst/>
          </a:prstGeom>
          <a:noFill/>
          <a:ln w="9525">
            <a:noFill/>
            <a:miter lim="800000"/>
            <a:headEnd/>
            <a:tailEnd/>
          </a:ln>
          <a:effectLst/>
        </p:spPr>
        <p:txBody>
          <a:bodyPr vert="horz" wrap="square" lIns="19225" tIns="0" rIns="19225" bIns="0" numCol="1" anchor="t" anchorCtr="0" compatLnSpc="1">
            <a:prstTxWarp prst="textNoShape">
              <a:avLst/>
            </a:prstTxWarp>
          </a:bodyPr>
          <a:lstStyle>
            <a:lvl1pPr algn="l" defTabSz="925513" eaLnBrk="0" hangingPunct="0">
              <a:spcBef>
                <a:spcPct val="0"/>
              </a:spcBef>
              <a:buClrTx/>
              <a:defRPr kumimoji="1" sz="1000" i="1" smtClean="0">
                <a:solidFill>
                  <a:schemeClr val="tx1"/>
                </a:solidFill>
                <a:latin typeface="Times New Roman" pitchFamily="18" charset="0"/>
                <a:ea typeface="宋体" pitchFamily="2" charset="-122"/>
              </a:defRPr>
            </a:lvl1pPr>
          </a:lstStyle>
          <a:p>
            <a:pPr>
              <a:defRPr/>
            </a:pPr>
            <a:endParaRPr lang="en-US" altLang="zh-CN"/>
          </a:p>
        </p:txBody>
      </p:sp>
      <p:sp>
        <p:nvSpPr>
          <p:cNvPr id="2051" name="Rectangle 3"/>
          <p:cNvSpPr>
            <a:spLocks noGrp="1" noChangeArrowheads="1"/>
          </p:cNvSpPr>
          <p:nvPr>
            <p:ph type="dt" idx="1"/>
          </p:nvPr>
        </p:nvSpPr>
        <p:spPr bwMode="auto">
          <a:xfrm>
            <a:off x="5264150" y="0"/>
            <a:ext cx="4032250" cy="344488"/>
          </a:xfrm>
          <a:prstGeom prst="rect">
            <a:avLst/>
          </a:prstGeom>
          <a:noFill/>
          <a:ln w="9525">
            <a:noFill/>
            <a:miter lim="800000"/>
            <a:headEnd/>
            <a:tailEnd/>
          </a:ln>
          <a:effectLst/>
        </p:spPr>
        <p:txBody>
          <a:bodyPr vert="horz" wrap="square" lIns="19225" tIns="0" rIns="19225" bIns="0" numCol="1" anchor="t" anchorCtr="0" compatLnSpc="1">
            <a:prstTxWarp prst="textNoShape">
              <a:avLst/>
            </a:prstTxWarp>
          </a:bodyPr>
          <a:lstStyle>
            <a:lvl1pPr algn="r" defTabSz="925513" eaLnBrk="0" hangingPunct="0">
              <a:spcBef>
                <a:spcPct val="0"/>
              </a:spcBef>
              <a:buClrTx/>
              <a:defRPr kumimoji="1" sz="1000" i="1" smtClean="0">
                <a:solidFill>
                  <a:schemeClr val="tx1"/>
                </a:solidFill>
                <a:latin typeface="Times New Roman" pitchFamily="18" charset="0"/>
                <a:ea typeface="宋体" pitchFamily="2" charset="-122"/>
              </a:defRPr>
            </a:lvl1pPr>
          </a:lstStyle>
          <a:p>
            <a:pPr>
              <a:defRPr/>
            </a:pPr>
            <a:endParaRPr lang="en-US" altLang="zh-CN"/>
          </a:p>
        </p:txBody>
      </p:sp>
      <p:sp>
        <p:nvSpPr>
          <p:cNvPr id="44036" name="Rectangle 4"/>
          <p:cNvSpPr>
            <a:spLocks noGrp="1" noRot="1" noChangeAspect="1" noChangeArrowheads="1" noTextEdit="1"/>
          </p:cNvSpPr>
          <p:nvPr>
            <p:ph type="sldImg" idx="2"/>
          </p:nvPr>
        </p:nvSpPr>
        <p:spPr bwMode="auto">
          <a:xfrm>
            <a:off x="2379663" y="171450"/>
            <a:ext cx="4598987" cy="344963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white">
          <a:xfrm>
            <a:off x="514350" y="5116513"/>
            <a:ext cx="8235950" cy="1466850"/>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p>
            <a:pPr lvl="0"/>
            <a:r>
              <a:rPr lang="en-US" altLang="zh-CN" noProof="0" smtClean="0"/>
              <a:t>Click to edit Master text styles</a:t>
            </a:r>
          </a:p>
        </p:txBody>
      </p:sp>
      <p:sp>
        <p:nvSpPr>
          <p:cNvPr id="2054" name="Rectangle 6"/>
          <p:cNvSpPr>
            <a:spLocks noChangeArrowheads="1"/>
          </p:cNvSpPr>
          <p:nvPr/>
        </p:nvSpPr>
        <p:spPr bwMode="auto">
          <a:xfrm>
            <a:off x="385763" y="6643688"/>
            <a:ext cx="8505825" cy="180975"/>
          </a:xfrm>
          <a:prstGeom prst="rect">
            <a:avLst/>
          </a:prstGeom>
          <a:noFill/>
          <a:ln w="9525">
            <a:noFill/>
            <a:miter lim="800000"/>
            <a:headEnd/>
            <a:tailEnd/>
          </a:ln>
          <a:effectLst/>
        </p:spPr>
        <p:txBody>
          <a:bodyPr lIns="92922" tIns="46462" rIns="92922" bIns="46462">
            <a:spAutoFit/>
          </a:bodyPr>
          <a:lstStyle/>
          <a:p>
            <a:pPr algn="l" defTabSz="925513">
              <a:spcBef>
                <a:spcPct val="0"/>
              </a:spcBef>
              <a:buClrTx/>
              <a:tabLst>
                <a:tab pos="3344863" algn="r"/>
                <a:tab pos="6170613" algn="r"/>
              </a:tabLst>
              <a:defRPr/>
            </a:pPr>
            <a:r>
              <a:rPr kumimoji="1" lang="en-US" altLang="zh-CN" sz="1000">
                <a:solidFill>
                  <a:schemeClr val="tx1"/>
                </a:solidFill>
                <a:ea typeface="宋体" pitchFamily="2" charset="-122"/>
              </a:rPr>
              <a:t>	1 - </a:t>
            </a:r>
            <a:fld id="{41105E4F-DE58-4F4F-BB94-FD9AAAD376E8}" type="slidenum">
              <a:rPr kumimoji="1" lang="en-US" altLang="zh-CN" sz="1000">
                <a:solidFill>
                  <a:schemeClr val="tx1"/>
                </a:solidFill>
                <a:ea typeface="宋体" pitchFamily="2" charset="-122"/>
              </a:rPr>
              <a:pPr algn="l" defTabSz="925513">
                <a:spcBef>
                  <a:spcPct val="0"/>
                </a:spcBef>
                <a:buClrTx/>
                <a:tabLst>
                  <a:tab pos="3344863" algn="r"/>
                  <a:tab pos="6170613" algn="r"/>
                </a:tabLst>
                <a:defRPr/>
              </a:pPr>
              <a:t>‹#›</a:t>
            </a:fld>
            <a:r>
              <a:rPr kumimoji="1" lang="en-US" altLang="zh-CN" sz="1000">
                <a:solidFill>
                  <a:schemeClr val="tx1"/>
                </a:solidFill>
                <a:ea typeface="宋体" pitchFamily="2" charset="-122"/>
              </a:rPr>
              <a:t>	Computer Associates International, Inc.</a:t>
            </a:r>
          </a:p>
        </p:txBody>
      </p:sp>
      <p:sp>
        <p:nvSpPr>
          <p:cNvPr id="2055" name="Rectangle 7"/>
          <p:cNvSpPr>
            <a:spLocks noChangeArrowheads="1"/>
          </p:cNvSpPr>
          <p:nvPr/>
        </p:nvSpPr>
        <p:spPr bwMode="auto">
          <a:xfrm>
            <a:off x="517525" y="3609975"/>
            <a:ext cx="1739900" cy="203200"/>
          </a:xfrm>
          <a:prstGeom prst="rect">
            <a:avLst/>
          </a:prstGeom>
          <a:noFill/>
          <a:ln w="9525">
            <a:noFill/>
            <a:miter lim="800000"/>
            <a:headEnd/>
            <a:tailEnd/>
          </a:ln>
          <a:effectLst/>
        </p:spPr>
        <p:txBody>
          <a:bodyPr lIns="92922" tIns="46462" rIns="92922" bIns="46462">
            <a:spAutoFit/>
          </a:bodyPr>
          <a:lstStyle/>
          <a:p>
            <a:pPr algn="l" defTabSz="925513">
              <a:spcBef>
                <a:spcPct val="0"/>
              </a:spcBef>
              <a:buClrTx/>
              <a:defRPr/>
            </a:pPr>
            <a:r>
              <a:rPr kumimoji="1" lang="en-US" altLang="zh-CN" sz="1200" b="1">
                <a:solidFill>
                  <a:schemeClr val="tx1"/>
                </a:solidFill>
                <a:ea typeface="宋体" pitchFamily="2" charset="-122"/>
              </a:rPr>
              <a:t>Student Notes:  </a:t>
            </a:r>
          </a:p>
        </p:txBody>
      </p:sp>
      <p:sp>
        <p:nvSpPr>
          <p:cNvPr id="2056" name="Line 8"/>
          <p:cNvSpPr>
            <a:spLocks noChangeShapeType="1"/>
          </p:cNvSpPr>
          <p:nvPr/>
        </p:nvSpPr>
        <p:spPr bwMode="auto">
          <a:xfrm>
            <a:off x="514350" y="6611938"/>
            <a:ext cx="820737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2802283895"/>
      </p:ext>
    </p:extLst>
  </p:cSld>
  <p:clrMap bg1="lt1" tx1="dk1" bg2="lt2" tx2="dk2" accent1="accent1" accent2="accent2" accent3="accent3" accent4="accent4" accent5="accent5" accent6="accent6" hlink="hlink" folHlink="folHlink"/>
  <p:notesStyle>
    <a:lvl1pPr algn="l" defTabSz="949325" rtl="0" eaLnBrk="0" fontAlgn="base" hangingPunct="0">
      <a:spcBef>
        <a:spcPct val="20000"/>
      </a:spcBef>
      <a:spcAft>
        <a:spcPct val="0"/>
      </a:spcAft>
      <a:defRPr sz="1200" kern="1200">
        <a:solidFill>
          <a:schemeClr val="tx1"/>
        </a:solidFill>
        <a:latin typeface="Times New Roman" pitchFamily="18" charset="0"/>
        <a:ea typeface="宋体" pitchFamily="2" charset="-122"/>
        <a:cs typeface="+mn-cs"/>
      </a:defRPr>
    </a:lvl1pPr>
    <a:lvl2pPr marL="742950" indent="-285750" algn="l" defTabSz="949325" rtl="0" eaLnBrk="0" fontAlgn="base" hangingPunct="0">
      <a:spcBef>
        <a:spcPct val="30000"/>
      </a:spcBef>
      <a:spcAft>
        <a:spcPct val="0"/>
      </a:spcAft>
      <a:buChar char="•"/>
      <a:defRPr sz="1200" kern="1200">
        <a:solidFill>
          <a:schemeClr val="tx1"/>
        </a:solidFill>
        <a:latin typeface="Times New Roman" pitchFamily="18" charset="0"/>
        <a:ea typeface="宋体" pitchFamily="2" charset="-122"/>
        <a:cs typeface="+mn-cs"/>
      </a:defRPr>
    </a:lvl2pPr>
    <a:lvl3pPr marL="1143000" indent="-228600" algn="l" defTabSz="949325"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600200" indent="-228600" algn="l" defTabSz="949325"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2057400" indent="-228600" algn="l" defTabSz="949325"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cap="flat"/>
        </p:spPr>
      </p:sp>
      <p:sp>
        <p:nvSpPr>
          <p:cNvPr id="45059" name="Rectangle 3"/>
          <p:cNvSpPr>
            <a:spLocks noGrp="1" noChangeArrowheads="1"/>
          </p:cNvSpPr>
          <p:nvPr>
            <p:ph type="body" idx="1"/>
          </p:nvPr>
        </p:nvSpPr>
        <p:spPr>
          <a:noFill/>
          <a:ln/>
        </p:spPr>
        <p:txBody>
          <a:bodyPr lIns="92922" tIns="46462" rIns="92922" bIns="46462"/>
          <a:lstStyle/>
          <a:p>
            <a:pPr eaLnBrk="1" hangingPunct="1"/>
            <a:r>
              <a:rPr lang="en-US" sz="1200" b="1" kern="1200" baseline="0" dirty="0" smtClean="0">
                <a:solidFill>
                  <a:schemeClr val="tx1"/>
                </a:solidFill>
                <a:latin typeface="Times New Roman" pitchFamily="18" charset="0"/>
                <a:ea typeface="宋体" pitchFamily="2" charset="-122"/>
                <a:cs typeface="+mn-cs"/>
              </a:rPr>
              <a:t>Towards a Theory Model for Product Search</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8" charset="0"/>
                <a:ea typeface="宋体" pitchFamily="2" charset="-122"/>
                <a:cs typeface="+mn-cs"/>
              </a:rPr>
              <a:t>Basically, we assume that differentiated products are described by vectors of objectively measured characteristics. In addition, the utility of a product can be decomposed into a weighted sun of product characteristic.</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baseline="0" dirty="0" smtClean="0"/>
              <a:t>The weights here represent consumers’ preferences towards price and product characteristics. </a:t>
            </a:r>
            <a:endParaRPr lang="en-US" altLang="zh-CN" sz="1200" dirty="0" smtClean="0">
              <a:solidFill>
                <a:schemeClr val="tx1"/>
              </a:solidFill>
              <a:latin typeface="Palatino Linotype" pitchFamily="18" charset="0"/>
            </a:endParaRPr>
          </a:p>
          <a:p>
            <a:endParaRPr lang="en-US" baseline="0" dirty="0" smtClean="0"/>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baseline="0" dirty="0" smtClean="0"/>
              <a:t>The weights here represent consumers’ preferences towards price and product characteristics. </a:t>
            </a:r>
            <a:endParaRPr lang="en-US" altLang="zh-CN" sz="1200" dirty="0" smtClean="0">
              <a:solidFill>
                <a:schemeClr val="tx1"/>
              </a:solidFill>
              <a:latin typeface="Palatino Linotype" pitchFamily="18" charset="0"/>
            </a:endParaRPr>
          </a:p>
          <a:p>
            <a:endParaRPr lang="en-US" baseline="0"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gn="l"/>
            <a:r>
              <a:rPr lang="en-US" dirty="0" smtClean="0"/>
              <a:t>Market share</a:t>
            </a:r>
            <a:r>
              <a:rPr lang="en-US" baseline="0" dirty="0" smtClean="0"/>
              <a:t> is the percentage of total sales for a product in a market.</a:t>
            </a:r>
          </a:p>
          <a:p>
            <a:r>
              <a:rPr lang="en-US" baseline="0" dirty="0" smtClean="0"/>
              <a:t>Note that </a:t>
            </a:r>
            <a:r>
              <a:rPr lang="en-US" sz="1200" u="sng" kern="1200" baseline="0" dirty="0" smtClean="0">
                <a:solidFill>
                  <a:schemeClr val="tx1"/>
                </a:solidFill>
                <a:latin typeface="Times New Roman" pitchFamily="18" charset="0"/>
                <a:ea typeface="宋体" pitchFamily="2" charset="-122"/>
                <a:cs typeface="+mn-cs"/>
              </a:rPr>
              <a:t>logistic regression </a:t>
            </a:r>
            <a:r>
              <a:rPr lang="en-US" sz="1200" kern="1200" baseline="0" dirty="0" smtClean="0">
                <a:solidFill>
                  <a:schemeClr val="tx1"/>
                </a:solidFill>
                <a:latin typeface="Times New Roman" pitchFamily="18" charset="0"/>
                <a:ea typeface="宋体" pitchFamily="2" charset="-122"/>
                <a:cs typeface="+mn-cs"/>
              </a:rPr>
              <a:t>is not an </a:t>
            </a:r>
            <a:r>
              <a:rPr lang="en-US" sz="1200" kern="1200" baseline="0" dirty="0" err="1" smtClean="0">
                <a:solidFill>
                  <a:schemeClr val="tx1"/>
                </a:solidFill>
                <a:latin typeface="Times New Roman" pitchFamily="18" charset="0"/>
                <a:ea typeface="宋体" pitchFamily="2" charset="-122"/>
                <a:cs typeface="+mn-cs"/>
              </a:rPr>
              <a:t>adhoc</a:t>
            </a:r>
            <a:r>
              <a:rPr lang="en-US" sz="1200" kern="1200" baseline="0" dirty="0" smtClean="0">
                <a:solidFill>
                  <a:schemeClr val="tx1"/>
                </a:solidFill>
                <a:latin typeface="Times New Roman" pitchFamily="18" charset="0"/>
                <a:ea typeface="宋体" pitchFamily="2" charset="-122"/>
                <a:cs typeface="+mn-cs"/>
              </a:rPr>
              <a:t> choice, but is a direct derivation from a theory-driven user behavior model.</a:t>
            </a:r>
          </a:p>
          <a:p>
            <a:r>
              <a:rPr lang="en-US" sz="1200" kern="1200" baseline="0" dirty="0" smtClean="0">
                <a:solidFill>
                  <a:schemeClr val="tx1"/>
                </a:solidFill>
                <a:latin typeface="Times New Roman" pitchFamily="18" charset="0"/>
                <a:ea typeface="宋体" pitchFamily="2" charset="-122"/>
                <a:cs typeface="+mn-cs"/>
              </a:rPr>
              <a:t>Daniel McFadden got the Nobel prize in Economics in 2000 for establishing the </a:t>
            </a:r>
            <a:r>
              <a:rPr lang="en-US" sz="1200" u="sng" kern="1200" baseline="0" dirty="0" smtClean="0">
                <a:solidFill>
                  <a:schemeClr val="tx1"/>
                </a:solidFill>
                <a:latin typeface="Times New Roman" pitchFamily="18" charset="0"/>
                <a:ea typeface="宋体" pitchFamily="2" charset="-122"/>
                <a:cs typeface="+mn-cs"/>
              </a:rPr>
              <a:t>connection between logistic regression </a:t>
            </a:r>
            <a:r>
              <a:rPr lang="en-US" sz="1200" kern="1200" baseline="0" dirty="0" smtClean="0">
                <a:solidFill>
                  <a:schemeClr val="tx1"/>
                </a:solidFill>
                <a:latin typeface="Times New Roman" pitchFamily="18" charset="0"/>
                <a:ea typeface="宋体" pitchFamily="2" charset="-122"/>
                <a:cs typeface="+mn-cs"/>
              </a:rPr>
              <a:t>and</a:t>
            </a:r>
          </a:p>
          <a:p>
            <a:r>
              <a:rPr lang="en-US" sz="1200" u="sng" kern="1200" baseline="0" dirty="0" smtClean="0">
                <a:solidFill>
                  <a:schemeClr val="tx1"/>
                </a:solidFill>
                <a:latin typeface="Times New Roman" pitchFamily="18" charset="0"/>
                <a:ea typeface="宋体" pitchFamily="2" charset="-122"/>
                <a:cs typeface="+mn-cs"/>
              </a:rPr>
              <a:t>models of discrete user choice</a:t>
            </a:r>
            <a:r>
              <a:rPr lang="en-US" sz="1200" kern="1200" baseline="0" dirty="0" smtClean="0">
                <a:solidFill>
                  <a:schemeClr val="tx1"/>
                </a:solidFill>
                <a:latin typeface="Times New Roman" pitchFamily="18" charset="0"/>
                <a:ea typeface="宋体" pitchFamily="2" charset="-122"/>
                <a:cs typeface="+mn-cs"/>
              </a:rPr>
              <a:t>. </a:t>
            </a:r>
          </a:p>
          <a:p>
            <a:endParaRPr lang="en-US" sz="1200" kern="1200" baseline="0" dirty="0" smtClean="0">
              <a:solidFill>
                <a:schemeClr val="tx1"/>
              </a:solidFill>
              <a:latin typeface="Times New Roman" pitchFamily="18" charset="0"/>
              <a:ea typeface="宋体" pitchFamily="2" charset="-122"/>
              <a:cs typeface="+mn-cs"/>
            </a:endParaRPr>
          </a:p>
          <a:p>
            <a:r>
              <a:rPr lang="en-US" sz="1200" kern="1200" baseline="0" dirty="0" smtClean="0">
                <a:solidFill>
                  <a:schemeClr val="tx1"/>
                </a:solidFill>
                <a:latin typeface="Times New Roman" pitchFamily="18" charset="0"/>
                <a:ea typeface="宋体" pitchFamily="2" charset="-122"/>
                <a:cs typeface="+mn-cs"/>
              </a:rPr>
              <a:t>But consumers are different. For example, when looking for a hotel, young people </a:t>
            </a:r>
            <a:r>
              <a:rPr lang="en-US" sz="1200" dirty="0" smtClean="0">
                <a:solidFill>
                  <a:prstClr val="black"/>
                </a:solidFill>
                <a:latin typeface="Calibri"/>
              </a:rPr>
              <a:t>like places with noisy nightlife (and willing to pay for that). Seniors pay more for areas away from the noise. Therefore, people’s preferences towards the same product characteristic (</a:t>
            </a:r>
            <a:r>
              <a:rPr lang="en-US" sz="1200" dirty="0" err="1" smtClean="0">
                <a:solidFill>
                  <a:prstClr val="black"/>
                </a:solidFill>
                <a:latin typeface="Calibri"/>
              </a:rPr>
              <a:t>eg</a:t>
            </a:r>
            <a:r>
              <a:rPr lang="en-US" sz="1200" dirty="0" smtClean="0">
                <a:solidFill>
                  <a:prstClr val="black"/>
                </a:solidFill>
                <a:latin typeface="Calibri"/>
              </a:rPr>
              <a:t>.</a:t>
            </a:r>
            <a:r>
              <a:rPr lang="en-US" sz="1200" baseline="0" dirty="0" smtClean="0">
                <a:solidFill>
                  <a:prstClr val="black"/>
                </a:solidFill>
                <a:latin typeface="Calibri"/>
              </a:rPr>
              <a:t> downtown</a:t>
            </a:r>
            <a:r>
              <a:rPr lang="en-US" sz="1200" dirty="0" smtClean="0">
                <a:solidFill>
                  <a:prstClr val="black"/>
                </a:solidFill>
                <a:latin typeface="Calibri"/>
              </a:rPr>
              <a:t>) are different.</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baseline="0" dirty="0" smtClean="0">
                <a:solidFill>
                  <a:schemeClr val="tx1"/>
                </a:solidFill>
                <a:latin typeface="Times New Roman" pitchFamily="18" charset="0"/>
              </a:rPr>
              <a:t>…</a:t>
            </a:r>
            <a:r>
              <a:rPr lang="en-US" altLang="zh-CN" sz="1200" dirty="0" smtClean="0">
                <a:solidFill>
                  <a:schemeClr val="tx1"/>
                </a:solidFill>
                <a:latin typeface="Palatino Linotype" pitchFamily="18" charset="0"/>
              </a:rPr>
              <a:t> So, if we know which group T the consumer belongs to, and meanwhile can observe what the consumer finally purchases, then we can infer the preference as a function of T very easily.  However, the problem is, we do not observe individual-level</a:t>
            </a:r>
            <a:r>
              <a:rPr lang="en-US" altLang="zh-CN" sz="1200" baseline="0" dirty="0" smtClean="0">
                <a:solidFill>
                  <a:schemeClr val="tx1"/>
                </a:solidFill>
                <a:latin typeface="Palatino Linotype" pitchFamily="18" charset="0"/>
              </a:rPr>
              <a:t> purchase, in other words,</a:t>
            </a:r>
            <a:r>
              <a:rPr lang="en-US" altLang="zh-CN" sz="1200" dirty="0" smtClean="0">
                <a:solidFill>
                  <a:schemeClr val="tx1"/>
                </a:solidFill>
                <a:latin typeface="Palatino Linotype" pitchFamily="18" charset="0"/>
              </a:rPr>
              <a:t> our data is anonymous, and we do not know which group the consumer belongs to during the purchase. In this case, how can we infer the consumer’s preference?</a:t>
            </a:r>
          </a:p>
          <a:p>
            <a:pPr marL="0" marR="0" indent="0" algn="l" defTabSz="949325" rtl="0" eaLnBrk="0" fontAlgn="base" latinLnBrk="0" hangingPunct="0">
              <a:lnSpc>
                <a:spcPct val="100000"/>
              </a:lnSpc>
              <a:spcBef>
                <a:spcPct val="20000"/>
              </a:spcBef>
              <a:spcAft>
                <a:spcPct val="0"/>
              </a:spcAft>
              <a:buClrTx/>
              <a:buSzTx/>
              <a:buFontTx/>
              <a:buNone/>
              <a:tabLst/>
              <a:defRPr/>
            </a:pPr>
            <a:endParaRPr lang="en-US" altLang="zh-CN" sz="1200" dirty="0" smtClean="0">
              <a:solidFill>
                <a:schemeClr val="tx1"/>
              </a:solidFill>
              <a:latin typeface="Palatino Linotype" pitchFamily="18" charset="0"/>
            </a:endParaRPr>
          </a:p>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dirty="0" smtClean="0">
                <a:solidFill>
                  <a:schemeClr val="tx1"/>
                </a:solidFill>
                <a:latin typeface="Palatino Linotype" pitchFamily="18" charset="0"/>
              </a:rPr>
              <a:t>For example, we do not know how many senior people or young people stay in </a:t>
            </a:r>
            <a:r>
              <a:rPr lang="en-US" altLang="zh-CN" sz="1200" dirty="0" err="1" smtClean="0">
                <a:solidFill>
                  <a:schemeClr val="tx1"/>
                </a:solidFill>
                <a:latin typeface="Palatino Linotype" pitchFamily="18" charset="0"/>
              </a:rPr>
              <a:t>Novotel</a:t>
            </a:r>
            <a:r>
              <a:rPr lang="en-US" altLang="zh-CN" sz="1200" dirty="0" smtClean="0">
                <a:solidFill>
                  <a:schemeClr val="tx1"/>
                </a:solidFill>
                <a:latin typeface="Palatino Linotype" pitchFamily="18" charset="0"/>
              </a:rPr>
              <a:t>, and we do not observe</a:t>
            </a:r>
            <a:r>
              <a:rPr lang="en-US" altLang="zh-CN" sz="1200" baseline="0" dirty="0" smtClean="0">
                <a:solidFill>
                  <a:schemeClr val="tx1"/>
                </a:solidFill>
                <a:latin typeface="Palatino Linotype" pitchFamily="18" charset="0"/>
              </a:rPr>
              <a:t> </a:t>
            </a:r>
            <a:r>
              <a:rPr lang="en-US" altLang="zh-CN" sz="1200" dirty="0" smtClean="0">
                <a:solidFill>
                  <a:schemeClr val="tx1"/>
                </a:solidFill>
                <a:latin typeface="Palatino Linotype" pitchFamily="18" charset="0"/>
              </a:rPr>
              <a:t>how may business travelers or honeymooners stay here either. We only know how many rooms sold in total.  </a:t>
            </a:r>
            <a:r>
              <a:rPr lang="en-US" altLang="zh-CN" sz="1200" b="0" u="sng" dirty="0" smtClean="0">
                <a:solidFill>
                  <a:schemeClr val="tx1"/>
                </a:solidFill>
                <a:latin typeface="Palatino Linotype" pitchFamily="18" charset="0"/>
              </a:rPr>
              <a:t>So, how to infer</a:t>
            </a:r>
            <a:r>
              <a:rPr lang="en-US" altLang="zh-CN" sz="1200" b="0" u="sng" baseline="0" dirty="0" smtClean="0">
                <a:solidFill>
                  <a:schemeClr val="tx1"/>
                </a:solidFill>
                <a:latin typeface="Palatino Linotype" pitchFamily="18" charset="0"/>
              </a:rPr>
              <a:t> individual preference from aggregate-level demand? </a:t>
            </a:r>
            <a:endParaRPr lang="en-US" altLang="zh-CN" sz="1200" b="0" u="sng" dirty="0" smtClean="0">
              <a:solidFill>
                <a:schemeClr val="tx1"/>
              </a:solidFill>
              <a:latin typeface="Palatino Linotype"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baseline="0" dirty="0" smtClean="0">
                <a:solidFill>
                  <a:schemeClr val="tx1"/>
                </a:solidFill>
                <a:latin typeface="Times New Roman" pitchFamily="18" charset="0"/>
              </a:rPr>
              <a:t>Now let’s take a moment and try to think about what do we know? We do not know individual consumer’s demographics, but we do know the distribution of them. Moreover, we know the difference in the demographic distributions across different markets. What is more, we also observe different demand in different markets. </a:t>
            </a:r>
          </a:p>
          <a:p>
            <a:pPr marL="0" marR="0" indent="0" algn="l" defTabSz="949325" rtl="0" eaLnBrk="0" fontAlgn="base" latinLnBrk="0" hangingPunct="0">
              <a:lnSpc>
                <a:spcPct val="100000"/>
              </a:lnSpc>
              <a:spcBef>
                <a:spcPct val="20000"/>
              </a:spcBef>
              <a:spcAft>
                <a:spcPct val="0"/>
              </a:spcAft>
              <a:buClrTx/>
              <a:buSzTx/>
              <a:buFontTx/>
              <a:buNone/>
              <a:tabLst/>
              <a:defRPr/>
            </a:pPr>
            <a:r>
              <a:rPr lang="en-US" sz="1200" dirty="0" smtClean="0">
                <a:solidFill>
                  <a:schemeClr val="tx1"/>
                </a:solidFill>
                <a:latin typeface="Palatino Linotype" pitchFamily="18" charset="0"/>
              </a:rPr>
              <a:t>Because the same product will have the same demand from a given demographic group, any differences in demand across markets can be attributed to the different demographics. </a:t>
            </a:r>
            <a:endParaRPr lang="en-US" sz="1200" dirty="0" smtClean="0"/>
          </a:p>
          <a:p>
            <a:pPr marL="0" marR="0" indent="0" algn="l" defTabSz="949325" rtl="0" eaLnBrk="0" fontAlgn="base" latinLnBrk="0" hangingPunct="0">
              <a:lnSpc>
                <a:spcPct val="100000"/>
              </a:lnSpc>
              <a:spcBef>
                <a:spcPct val="20000"/>
              </a:spcBef>
              <a:spcAft>
                <a:spcPct val="0"/>
              </a:spcAft>
              <a:buClrTx/>
              <a:buSzTx/>
              <a:buFontTx/>
              <a:buNone/>
              <a:tabLst/>
              <a:defRPr/>
            </a:pPr>
            <a:endParaRPr lang="en-US" altLang="zh-CN" sz="1200" dirty="0" smtClean="0">
              <a:solidFill>
                <a:schemeClr val="tx1"/>
              </a:solidFill>
              <a:latin typeface="Palatino Linotype"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dirty="0" smtClean="0">
                <a:solidFill>
                  <a:schemeClr val="tx1"/>
                </a:solidFill>
                <a:latin typeface="Palatino Linotype" pitchFamily="18" charset="0"/>
              </a:rPr>
              <a:t>…So, even though we did not directly observe what </a:t>
            </a:r>
            <a:r>
              <a:rPr lang="en-US" altLang="zh-CN" sz="1200" baseline="0" dirty="0" smtClean="0">
                <a:solidFill>
                  <a:schemeClr val="tx1"/>
                </a:solidFill>
                <a:latin typeface="Palatino Linotype" pitchFamily="18" charset="0"/>
              </a:rPr>
              <a:t>Indians eat, or what Americans eat, we can still derive their personal preferences just by looking at the aggregate-level demand change in different tables. And this is the major advantage of the BLP model we are using! For the time matter, I am not going to discuss in details how we estimate this model. All the details are provided in our paper. </a:t>
            </a:r>
            <a:endParaRPr lang="en-US" altLang="zh-CN" sz="1200" dirty="0" smtClean="0">
              <a:solidFill>
                <a:schemeClr val="tx1"/>
              </a:solidFill>
              <a:latin typeface="Palatino Linotype"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dirty="0" smtClean="0">
                <a:solidFill>
                  <a:schemeClr val="tx1"/>
                </a:solidFill>
                <a:latin typeface="Palatino Linotype" pitchFamily="18" charset="0"/>
              </a:rPr>
              <a:t>…So, even though we did not directly observe what </a:t>
            </a:r>
            <a:r>
              <a:rPr lang="en-US" altLang="zh-CN" sz="1200" baseline="0" dirty="0" smtClean="0">
                <a:solidFill>
                  <a:schemeClr val="tx1"/>
                </a:solidFill>
                <a:latin typeface="Palatino Linotype" pitchFamily="18" charset="0"/>
              </a:rPr>
              <a:t>Indians eat, or what Americans eat, we can still derive their personal preferences just by looking at the aggregate-level demand change in different tables. And this is the major advantage of the BLP model we are using! For the time matter, I am not going to discuss in details how we estimate this model. All the details are provided in our paper. </a:t>
            </a:r>
            <a:endParaRPr lang="en-US" altLang="zh-CN" sz="1200" dirty="0" smtClean="0">
              <a:solidFill>
                <a:schemeClr val="tx1"/>
              </a:solidFill>
              <a:latin typeface="Palatino Linotype"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gn="l"/>
            <a:r>
              <a:rPr lang="en-US" sz="1200" dirty="0" smtClean="0">
                <a:solidFill>
                  <a:schemeClr val="tx1"/>
                </a:solidFill>
                <a:latin typeface="Palatino Linotype" pitchFamily="18" charset="0"/>
              </a:rPr>
              <a:t>So</a:t>
            </a:r>
            <a:r>
              <a:rPr lang="en-US" sz="1200" baseline="0" dirty="0" smtClean="0">
                <a:solidFill>
                  <a:schemeClr val="tx1"/>
                </a:solidFill>
                <a:latin typeface="Palatino Linotype" pitchFamily="18" charset="0"/>
              </a:rPr>
              <a:t> as an economist, we are able to estimate the demand and infer the consumer preferences. We can say, ok we are done!</a:t>
            </a:r>
          </a:p>
          <a:p>
            <a:pPr algn="l"/>
            <a:r>
              <a:rPr lang="en-US" sz="1200" baseline="0" dirty="0" smtClean="0">
                <a:solidFill>
                  <a:schemeClr val="tx1"/>
                </a:solidFill>
                <a:latin typeface="Palatino Linotype" pitchFamily="18" charset="0"/>
              </a:rPr>
              <a:t>However, as a computer scientist, we want to ask ourselves, can we do better? Then we propose a surplus-based ranking system for products. The basic idea is……this gives us an idea of how much value consumers will get after buying each product, and the top-ranked……</a:t>
            </a:r>
          </a:p>
          <a:p>
            <a:pPr marL="0" marR="0" indent="0" algn="l" defTabSz="949325" rtl="0" eaLnBrk="0" fontAlgn="base" latinLnBrk="0" hangingPunct="0">
              <a:lnSpc>
                <a:spcPct val="100000"/>
              </a:lnSpc>
              <a:spcBef>
                <a:spcPct val="20000"/>
              </a:spcBef>
              <a:spcAft>
                <a:spcPct val="0"/>
              </a:spcAft>
              <a:buClrTx/>
              <a:buSzTx/>
              <a:buFontTx/>
              <a:buNone/>
              <a:tabLst/>
              <a:defRPr/>
            </a:pPr>
            <a:r>
              <a:rPr lang="en-US" sz="1200" baseline="0" dirty="0" smtClean="0">
                <a:solidFill>
                  <a:schemeClr val="tx1"/>
                </a:solidFill>
                <a:latin typeface="Palatino Linotype" pitchFamily="18" charset="0"/>
              </a:rPr>
              <a:t>Again, people are different. The best for you may not be the best for me. For example, I am a PhD student, when I am looking for a hotel at WWW, I look for the cheapest because price is the most important issue for me. I don’t care if it’s lousy, far away…</a:t>
            </a:r>
            <a:r>
              <a:rPr lang="en-US" sz="1200" baseline="0" dirty="0" smtClean="0">
                <a:solidFill>
                  <a:schemeClr val="tx1"/>
                </a:solidFill>
                <a:latin typeface="Palatino Linotype" pitchFamily="18" charset="0"/>
                <a:sym typeface="Wingdings" pitchFamily="2" charset="2"/>
              </a:rPr>
              <a:t> cyber apartments is the best value for me! </a:t>
            </a:r>
            <a:r>
              <a:rPr lang="en-US" sz="1200" baseline="0" dirty="0" smtClean="0">
                <a:solidFill>
                  <a:schemeClr val="tx1"/>
                </a:solidFill>
                <a:latin typeface="Palatino Linotype" pitchFamily="18" charset="0"/>
              </a:rPr>
              <a:t>On the other hand, my advisor stays in the conference hotel, because he is much richer than me and less price sensitive. He cares more about the convenience and how comfortable the room is, while never mind if the price is 5 times higher or not. </a:t>
            </a:r>
            <a:endParaRPr lang="en-US" sz="1200" dirty="0" smtClean="0">
              <a:solidFill>
                <a:schemeClr val="tx1"/>
              </a:solidFill>
              <a:latin typeface="Palatino Linotype"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gn="l"/>
            <a:r>
              <a:rPr lang="en-US" sz="1200" dirty="0" smtClean="0">
                <a:solidFill>
                  <a:schemeClr val="tx1"/>
                </a:solidFill>
                <a:latin typeface="Palatino Linotype" pitchFamily="18" charset="0"/>
              </a:rPr>
              <a:t>So</a:t>
            </a:r>
            <a:r>
              <a:rPr lang="en-US" sz="1200" baseline="0" dirty="0" smtClean="0">
                <a:solidFill>
                  <a:schemeClr val="tx1"/>
                </a:solidFill>
                <a:latin typeface="Palatino Linotype" pitchFamily="18" charset="0"/>
              </a:rPr>
              <a:t> as an economist, we are able to estimate the demand and infer the consumer preferences. We can say, ok we are done!</a:t>
            </a:r>
          </a:p>
          <a:p>
            <a:pPr algn="l"/>
            <a:r>
              <a:rPr lang="en-US" sz="1200" baseline="0" dirty="0" smtClean="0">
                <a:solidFill>
                  <a:schemeClr val="tx1"/>
                </a:solidFill>
                <a:latin typeface="Palatino Linotype" pitchFamily="18" charset="0"/>
              </a:rPr>
              <a:t>However, as a computer scientist, we want to ask ourselves, can we do better? Then we propose a surplus-based ranking system for products. The basic idea is……this gives us an idea of how much value consumers will get after buying each product, and the top-ranked……</a:t>
            </a:r>
          </a:p>
          <a:p>
            <a:pPr algn="l"/>
            <a:r>
              <a:rPr lang="en-US" sz="1200" baseline="0" dirty="0" smtClean="0">
                <a:solidFill>
                  <a:schemeClr val="tx1"/>
                </a:solidFill>
                <a:latin typeface="Palatino Linotype" pitchFamily="18" charset="0"/>
              </a:rPr>
              <a:t>Again, people are different. The best for you may not be the best for me. For example, I am a PhD student, when I am looking for a hotel at WWW, I look for the cheapest because price is the most important issue for me. On the other hand, my advisor stays in the conference hotel, because he is much richer than me and less price sensitive. He cares more about the convenience and how comfortable the room is, while never mind if the price is 5 times higher or not. </a:t>
            </a:r>
            <a:endParaRPr lang="en-US" sz="1200" dirty="0">
              <a:solidFill>
                <a:schemeClr val="tx1"/>
              </a:solidFill>
              <a:latin typeface="Palatino Linotype"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dirty="0" smtClean="0"/>
              <a:t>Often times in our lives,</a:t>
            </a:r>
            <a:r>
              <a:rPr lang="en-US" baseline="0" dirty="0" smtClean="0"/>
              <a:t> we are trying to find certain type of product. For example, if we are going to Long Beach for a vacation, we may want to find the best hotel in town with easy access to the highway and beach, and lots of nightlife, and more importantly, provides a great price for what it offers.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marL="457200" indent="-457200" algn="l"/>
            <a:r>
              <a:rPr kumimoji="1" lang="en-US" altLang="zh-CN" sz="1200" dirty="0" smtClean="0">
                <a:solidFill>
                  <a:schemeClr val="tx1"/>
                </a:solidFill>
                <a:latin typeface="Palatino Linotype" pitchFamily="18" charset="0"/>
              </a:rPr>
              <a:t>Based on qualitative opinions of users, “diversity” is indeed an important factor that improves the satisfaction of consumers. Our</a:t>
            </a:r>
            <a:r>
              <a:rPr kumimoji="1" lang="en-US" altLang="zh-CN" sz="1200" baseline="0" dirty="0" smtClean="0">
                <a:solidFill>
                  <a:schemeClr val="tx1"/>
                </a:solidFill>
                <a:latin typeface="Palatino Linotype" pitchFamily="18" charset="0"/>
              </a:rPr>
              <a:t> </a:t>
            </a:r>
            <a:r>
              <a:rPr kumimoji="1" lang="en-US" altLang="zh-CN" sz="1200" dirty="0" smtClean="0">
                <a:solidFill>
                  <a:schemeClr val="tx1"/>
                </a:solidFill>
                <a:latin typeface="Palatino Linotype" pitchFamily="18" charset="0"/>
              </a:rPr>
              <a:t>economic-based ranking approach seems to introduce “diversity” more naturally.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378075" y="171450"/>
            <a:ext cx="4600575" cy="3449638"/>
          </a:xfrm>
          <a:ln/>
        </p:spPr>
      </p:sp>
      <p:sp>
        <p:nvSpPr>
          <p:cNvPr id="67587" name="Rectangle 3"/>
          <p:cNvSpPr>
            <a:spLocks noGrp="1" noChangeArrowheads="1"/>
          </p:cNvSpPr>
          <p:nvPr>
            <p:ph type="body" idx="1"/>
          </p:nvPr>
        </p:nvSpPr>
        <p:spPr>
          <a:noFill/>
          <a:ln/>
        </p:spPr>
        <p:txBody>
          <a:bodyPr/>
          <a:lstStyle/>
          <a:p>
            <a:pPr eaLnBrk="1" hangingPunct="1"/>
            <a:r>
              <a:rPr lang="en-US" altLang="zh-CN" dirty="0" smtClean="0">
                <a:latin typeface="Arial" charset="0"/>
              </a:rPr>
              <a:t>…</a:t>
            </a:r>
            <a:endParaRPr lang="en-US" altLang="zh-CN" dirty="0" smtClean="0"/>
          </a:p>
          <a:p>
            <a:pPr eaLnBrk="1" hangingPunct="1"/>
            <a:r>
              <a:rPr lang="en-US" altLang="zh-CN" dirty="0" smtClean="0"/>
              <a:t>We want to estimate the robustness of this user evaluation result.</a:t>
            </a:r>
          </a:p>
          <a:p>
            <a:pPr eaLnBrk="1" hangingPunct="1"/>
            <a:endParaRPr lang="en-US" altLang="zh-CN" dirty="0" smtClean="0"/>
          </a:p>
          <a:p>
            <a:pPr eaLnBrk="1" hangingPunct="1"/>
            <a:r>
              <a:rPr lang="en-US" altLang="zh-CN" dirty="0" smtClean="0"/>
              <a:t>This indicates the strong preference for hotels with the </a:t>
            </a:r>
            <a:r>
              <a:rPr lang="en-US" altLang="zh-CN" dirty="0" smtClean="0">
                <a:latin typeface="Arial" charset="0"/>
              </a:rPr>
              <a:t>“</a:t>
            </a:r>
            <a:r>
              <a:rPr lang="en-US" altLang="zh-CN" dirty="0" smtClean="0"/>
              <a:t>best value</a:t>
            </a:r>
            <a:r>
              <a:rPr lang="en-US" altLang="zh-CN" dirty="0" smtClean="0">
                <a:latin typeface="Arial" charset="0"/>
              </a:rPr>
              <a:t>”</a:t>
            </a:r>
            <a:r>
              <a:rPr lang="en-US" altLang="zh-CN" dirty="0" smtClean="0"/>
              <a:t>, but meanwhile it highlighted the need for a truly blind test, in order to eliminate the influence of titles.</a:t>
            </a:r>
          </a:p>
          <a:p>
            <a:pPr marL="457200" indent="-457200" algn="l"/>
            <a:r>
              <a:rPr kumimoji="1" lang="en-US" altLang="zh-CN" sz="1200" dirty="0" smtClean="0">
                <a:solidFill>
                  <a:schemeClr val="tx1"/>
                </a:solidFill>
                <a:latin typeface="Palatino Linotype" pitchFamily="18" charset="0"/>
              </a:rPr>
              <a:t>Based on qualitative opinions of users, “diversity” is indeed an important factor that improves the satisfaction of consumers. Our economic-based ranking approach seems to introduce “diversity” more naturally.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marL="457200" indent="-457200" algn="l"/>
            <a:r>
              <a:rPr kumimoji="1" lang="en-US" altLang="zh-CN" sz="1200" dirty="0" smtClean="0">
                <a:solidFill>
                  <a:schemeClr val="tx1"/>
                </a:solidFill>
                <a:latin typeface="Palatino Linotype" pitchFamily="18" charset="0"/>
              </a:rPr>
              <a:t>This suggests that by incorporating consumers demographics and purchase context information, we can improve our</a:t>
            </a:r>
            <a:r>
              <a:rPr kumimoji="1" lang="en-US" altLang="zh-CN" sz="1200" baseline="0" dirty="0" smtClean="0">
                <a:solidFill>
                  <a:schemeClr val="tx1"/>
                </a:solidFill>
                <a:latin typeface="Palatino Linotype" pitchFamily="18" charset="0"/>
              </a:rPr>
              <a:t> surplus-based ranking </a:t>
            </a:r>
            <a:r>
              <a:rPr kumimoji="1" lang="en-US" altLang="zh-CN" sz="1200" baseline="0" smtClean="0">
                <a:solidFill>
                  <a:schemeClr val="tx1"/>
                </a:solidFill>
                <a:latin typeface="Palatino Linotype" pitchFamily="18" charset="0"/>
              </a:rPr>
              <a:t>even further.</a:t>
            </a:r>
            <a:endParaRPr kumimoji="1" lang="en-US" altLang="zh-CN" sz="1200" dirty="0" smtClean="0">
              <a:solidFill>
                <a:schemeClr val="tx1"/>
              </a:solidFill>
              <a:latin typeface="Palatino Linotype"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Both in-sample and out-of-sample.</a:t>
            </a:r>
          </a:p>
          <a:p>
            <a:r>
              <a:rPr lang="en-US" dirty="0" smtClean="0"/>
              <a:t>Our results illustrate our model outperforms</a:t>
            </a:r>
            <a:r>
              <a:rPr lang="en-US" baseline="0" dirty="0" smtClean="0"/>
              <a:t> the alternatives in predictive power. Our model provides </a:t>
            </a:r>
            <a:r>
              <a:rPr lang="en-US" dirty="0" smtClean="0"/>
              <a:t>best overall performance in both precision and deviation.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Note:</a:t>
            </a:r>
            <a:r>
              <a:rPr lang="en-US" baseline="0" dirty="0" smtClean="0"/>
              <a:t>  Percentages are not transitive!!  No comparison among BLP, PCM, Nested </a:t>
            </a:r>
            <a:r>
              <a:rPr lang="en-US" baseline="0" dirty="0" err="1" smtClean="0"/>
              <a:t>Logit</a:t>
            </a:r>
            <a:r>
              <a:rPr lang="en-US" baseline="0" dirty="0" smtClean="0"/>
              <a:t>, OLS!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So how does the new ranking system work?</a:t>
            </a:r>
            <a:r>
              <a:rPr lang="en-US" baseline="0" dirty="0" smtClean="0"/>
              <a:t> Moreover, what exactly is the impact of product search engine design on consumer behavior? To find this out, I conducted a set of randomized experiments on a real world hotel search engine designed in house.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It builds on a hotel search artifact designed in house using…</a:t>
            </a:r>
          </a:p>
          <a:p>
            <a:r>
              <a:rPr lang="en-US" dirty="0" smtClean="0"/>
              <a:t>It also includes a design of online </a:t>
            </a:r>
            <a:r>
              <a:rPr lang="en-US" smtClean="0"/>
              <a:t>consumer behavior </a:t>
            </a:r>
            <a:r>
              <a:rPr lang="en-US" dirty="0" smtClean="0"/>
              <a:t>tracking system</a:t>
            </a:r>
            <a:r>
              <a:rPr lang="en-US" baseline="0" dirty="0" smtClean="0"/>
              <a: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…moreover, it provides the value for money computed for each hotel.</a:t>
            </a:r>
            <a:r>
              <a:rPr lang="en-US" baseline="0" dirty="0" smtClean="0"/>
              <a:t> </a:t>
            </a:r>
          </a:p>
          <a:p>
            <a:r>
              <a:rPr lang="en-US" baseline="0" dirty="0" smtClean="0"/>
              <a:t>Consumers are able to </a:t>
            </a:r>
            <a:r>
              <a:rPr lang="en-US" sz="1200" kern="1200" baseline="0" dirty="0" smtClean="0">
                <a:solidFill>
                  <a:schemeClr val="tx1"/>
                </a:solidFill>
                <a:latin typeface="Times New Roman" pitchFamily="18" charset="0"/>
                <a:ea typeface="宋体" pitchFamily="2" charset="-122"/>
                <a:cs typeface="+mn-cs"/>
              </a:rPr>
              <a:t>conduct a hotel search using a set of randomly assigned search criteria, such as… They are also able to choose different ranking methods, such as…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altLang="zh-CN" dirty="0" smtClean="0">
                <a:ea typeface="宋体" charset="-122"/>
              </a:rPr>
              <a:t>There are some tools that try to handle consumer heterogeneity and</a:t>
            </a:r>
            <a:r>
              <a:rPr lang="en-US" altLang="zh-CN" baseline="0" dirty="0" smtClean="0">
                <a:ea typeface="宋体" charset="-122"/>
              </a:rPr>
              <a:t> multi-preference</a:t>
            </a:r>
            <a:r>
              <a:rPr lang="en-US" altLang="zh-CN" dirty="0" smtClean="0">
                <a:ea typeface="宋体" charset="-122"/>
              </a:rPr>
              <a:t>, one example 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For space limitation, I only show the top part of the page. It shows the overall </a:t>
            </a:r>
            <a:r>
              <a:rPr lang="en-US" baseline="0" dirty="0" smtClean="0"/>
              <a:t>value-for-money score, and the break down value score for each hotel characteristic, for example, downtown, it has a population-level average value score and a personalized value score for that consumer, based on her search criteria. Consumers can adjust the weight of preference for each feature, and can also change the search criteria on this hotel landing page.</a:t>
            </a:r>
          </a:p>
          <a:p>
            <a:r>
              <a:rPr lang="en-US" baseline="0" dirty="0" smtClean="0"/>
              <a:t>Once consumer decide the make a purchase, she can click “buy-with-1-click.” If she decides to continue searching, can click the “back” button on the top and return to the previous search page.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Consumer search,</a:t>
            </a:r>
            <a:r>
              <a:rPr lang="en-US" baseline="0" dirty="0" smtClean="0"/>
              <a:t> click, purchase behavior on the hotel search engine will be fully tracked. </a:t>
            </a:r>
          </a:p>
          <a:p>
            <a:r>
              <a:rPr lang="en-US" baseline="0" dirty="0" smtClean="0"/>
              <a:t>For the first experiment, our goal is to examine the impact from 4 different ranking methods, BVR, Price, TL, TA on consumer behavior. I used a mixed design, where for between-subject design, each subject is randomly assigned to only one of the 4 treatment groups, …</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Robustness test:</a:t>
            </a:r>
            <a:r>
              <a:rPr lang="en-US" baseline="0" dirty="0" smtClean="0"/>
              <a:t>  </a:t>
            </a:r>
            <a:r>
              <a:rPr lang="en-US" dirty="0" smtClean="0"/>
              <a:t>95% users did not change sorting methods!!!</a:t>
            </a:r>
            <a:r>
              <a:rPr lang="en-US" baseline="0" dirty="0" smtClean="0"/>
              <a:t> –default ranking important!</a:t>
            </a:r>
          </a:p>
          <a:p>
            <a:r>
              <a:rPr lang="en-US" baseline="0" dirty="0" smtClean="0"/>
              <a:t>                          Moreover, results still hold even after excluding users who have changed the sorting methods.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78075" y="171450"/>
            <a:ext cx="4600575" cy="3449638"/>
          </a:xfrm>
        </p:spPr>
      </p:sp>
      <p:sp>
        <p:nvSpPr>
          <p:cNvPr id="3" name="备注占位符 2"/>
          <p:cNvSpPr>
            <a:spLocks noGrp="1"/>
          </p:cNvSpPr>
          <p:nvPr>
            <p:ph type="body" idx="1"/>
          </p:nvPr>
        </p:nvSpPr>
        <p:spPr/>
        <p:txBody>
          <a:bodyPr>
            <a:normAutofit/>
          </a:bodyPr>
          <a:lstStyle/>
          <a:p>
            <a:r>
              <a:rPr lang="en-US" dirty="0" smtClean="0"/>
              <a:t>Confirmation bias:  a tendency for people to favor information that confirms their preconceptions or hypothesis regardless of whether the information is true.</a:t>
            </a:r>
          </a:p>
          <a:p>
            <a:r>
              <a:rPr lang="en-US" sz="800" kern="1200" dirty="0" smtClean="0">
                <a:solidFill>
                  <a:srgbClr val="CC0099"/>
                </a:solidFill>
                <a:latin typeface="Palatino Linotype" pitchFamily="18" charset="0"/>
                <a:ea typeface="宋体" pitchFamily="2" charset="-122"/>
                <a:cs typeface="+mn-cs"/>
              </a:rPr>
              <a:t>Users with “planned purchases” are serious</a:t>
            </a:r>
            <a:r>
              <a:rPr lang="en-US" sz="800" kern="1200" baseline="0" dirty="0" smtClean="0">
                <a:solidFill>
                  <a:srgbClr val="CC0099"/>
                </a:solidFill>
                <a:latin typeface="Palatino Linotype" pitchFamily="18" charset="0"/>
                <a:ea typeface="宋体" pitchFamily="2" charset="-122"/>
                <a:cs typeface="+mn-cs"/>
              </a:rPr>
              <a:t> buyers, and they are more likely to examine carefully and focus on the value of product, hence </a:t>
            </a:r>
            <a:r>
              <a:rPr lang="en-US" sz="800" kern="1200" dirty="0" smtClean="0">
                <a:solidFill>
                  <a:srgbClr val="CC0099"/>
                </a:solidFill>
                <a:latin typeface="Palatino Linotype" pitchFamily="18" charset="0"/>
                <a:ea typeface="宋体" pitchFamily="2" charset="-122"/>
                <a:cs typeface="+mn-cs"/>
              </a:rPr>
              <a:t>favor “value”-based ranking.</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altLang="zh-CN" sz="1200" kern="1200" dirty="0" smtClean="0">
                <a:solidFill>
                  <a:schemeClr val="tx1"/>
                </a:solidFill>
                <a:latin typeface="Palatino Linotype" pitchFamily="18" charset="0"/>
                <a:ea typeface="宋体" pitchFamily="2" charset="-122"/>
                <a:cs typeface="+mn-cs"/>
              </a:rPr>
              <a:t>We propose a new ranking systems for product search based on </a:t>
            </a:r>
            <a:r>
              <a:rPr lang="en-US" altLang="zh-CN" sz="1200" kern="1200" dirty="0" smtClean="0">
                <a:solidFill>
                  <a:srgbClr val="CC0099"/>
                </a:solidFill>
                <a:latin typeface="Palatino Linotype" pitchFamily="18" charset="0"/>
                <a:ea typeface="宋体" pitchFamily="2" charset="-122"/>
                <a:cs typeface="+mn-cs"/>
              </a:rPr>
              <a:t>economic utility theory… where we rank the products</a:t>
            </a:r>
            <a:r>
              <a:rPr lang="en-US" altLang="zh-CN" sz="1200" kern="1200" baseline="0" dirty="0" smtClean="0">
                <a:solidFill>
                  <a:srgbClr val="CC0099"/>
                </a:solidFill>
                <a:latin typeface="Palatino Linotype" pitchFamily="18" charset="0"/>
                <a:ea typeface="宋体" pitchFamily="2" charset="-122"/>
                <a:cs typeface="+mn-cs"/>
              </a:rPr>
              <a:t> by their economic surplus, which represents the best value for a consumer after purchase. </a:t>
            </a:r>
          </a:p>
          <a:p>
            <a:r>
              <a:rPr lang="en-US" sz="1200" kern="1200" baseline="0" dirty="0" smtClean="0">
                <a:solidFill>
                  <a:srgbClr val="CC0099"/>
                </a:solidFill>
                <a:latin typeface="Palatino Linotype" pitchFamily="18" charset="0"/>
                <a:ea typeface="宋体" pitchFamily="2" charset="-122"/>
                <a:cs typeface="+mn-cs"/>
              </a:rPr>
              <a:t>“causal” in the sense that this model can predict what “should” happen when we observe changes in the market,…for example, we see a new product entering the market, we can rank it by simply observing its characteristics, without waiting to see consumers’ demand for that product.  Also, we can dynamically change the ranking in reaction to changes in products, i.e., price change.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dirty="0" smtClean="0">
                <a:solidFill>
                  <a:srgbClr val="CC0099"/>
                </a:solidFill>
                <a:latin typeface="Palatino Linotype" pitchFamily="18" charset="0"/>
              </a:rPr>
              <a:t>Assumption 2:  </a:t>
            </a:r>
            <a:r>
              <a:rPr lang="en-US" altLang="zh-CN" sz="1200" dirty="0" smtClean="0">
                <a:solidFill>
                  <a:schemeClr val="tx1"/>
                </a:solidFill>
                <a:latin typeface="Palatino Linotype" pitchFamily="18" charset="0"/>
              </a:rPr>
              <a:t>Consumer preferences are a function of consumer demographics and purchase context.</a:t>
            </a:r>
            <a:r>
              <a:rPr lang="en-US" altLang="zh-CN" sz="1200" baseline="0" dirty="0" smtClean="0">
                <a:solidFill>
                  <a:schemeClr val="tx1"/>
                </a:solidFill>
                <a:latin typeface="Times New Roman" pitchFamily="18" charset="0"/>
              </a:rPr>
              <a:t> </a:t>
            </a:r>
            <a:r>
              <a:rPr lang="en-US" altLang="zh-CN" sz="1200" u="sng" baseline="0" dirty="0" smtClean="0">
                <a:solidFill>
                  <a:schemeClr val="tx1"/>
                </a:solidFill>
                <a:latin typeface="Times New Roman" pitchFamily="18" charset="0"/>
              </a:rPr>
              <a:t>For example, </a:t>
            </a:r>
            <a:r>
              <a:rPr lang="en-US" altLang="zh-CN" sz="1200" baseline="0" dirty="0" smtClean="0">
                <a:solidFill>
                  <a:schemeClr val="tx1"/>
                </a:solidFill>
                <a:latin typeface="Times New Roman" pitchFamily="18" charset="0"/>
              </a:rPr>
              <a:t>honeymooners prefer hotels with a romantic remote setting, while business travelers prefer accessibility to public transportation. </a:t>
            </a:r>
          </a:p>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baseline="0" dirty="0" smtClean="0">
                <a:solidFill>
                  <a:schemeClr val="tx1"/>
                </a:solidFill>
                <a:latin typeface="Times New Roman" pitchFamily="18" charset="0"/>
              </a:rPr>
              <a:t>…</a:t>
            </a:r>
            <a:r>
              <a:rPr lang="en-US" altLang="zh-CN" sz="1200" dirty="0" smtClean="0">
                <a:solidFill>
                  <a:schemeClr val="tx1"/>
                </a:solidFill>
                <a:latin typeface="Palatino Linotype" pitchFamily="18" charset="0"/>
              </a:rPr>
              <a:t> If we observe the demand (i.e., purchase behavior) from each consumer (or segment) </a:t>
            </a:r>
            <a:r>
              <a:rPr lang="en-US" altLang="zh-CN" sz="1200" u="sng" dirty="0" smtClean="0">
                <a:solidFill>
                  <a:schemeClr val="tx1"/>
                </a:solidFill>
                <a:latin typeface="Palatino Linotype" pitchFamily="18" charset="0"/>
              </a:rPr>
              <a:t>separately</a:t>
            </a:r>
            <a:r>
              <a:rPr lang="en-US" altLang="zh-CN" sz="1200" dirty="0" smtClean="0">
                <a:solidFill>
                  <a:schemeClr val="tx1"/>
                </a:solidFill>
                <a:latin typeface="Palatino Linotype" pitchFamily="18" charset="0"/>
              </a:rPr>
              <a:t>, we can infer individual preference simply using </a:t>
            </a:r>
            <a:r>
              <a:rPr lang="en-US" altLang="zh-CN" sz="1200" dirty="0" err="1" smtClean="0">
                <a:solidFill>
                  <a:schemeClr val="tx1"/>
                </a:solidFill>
                <a:latin typeface="Palatino Linotype" pitchFamily="18" charset="0"/>
              </a:rPr>
              <a:t>Logit</a:t>
            </a:r>
            <a:r>
              <a:rPr lang="en-US" altLang="zh-CN" sz="1200" dirty="0" smtClean="0">
                <a:solidFill>
                  <a:schemeClr val="tx1"/>
                </a:solidFill>
                <a:latin typeface="Palatino Linotype" pitchFamily="18" charset="0"/>
              </a:rPr>
              <a:t>.  However, in real life, because we do not observe individual-level</a:t>
            </a:r>
            <a:r>
              <a:rPr lang="en-US" altLang="zh-CN" sz="1200" baseline="0" dirty="0" smtClean="0">
                <a:solidFill>
                  <a:schemeClr val="tx1"/>
                </a:solidFill>
                <a:latin typeface="Palatino Linotype" pitchFamily="18" charset="0"/>
              </a:rPr>
              <a:t> purchase,</a:t>
            </a:r>
            <a:r>
              <a:rPr lang="en-US" altLang="zh-CN" sz="1200" dirty="0" smtClean="0">
                <a:solidFill>
                  <a:schemeClr val="tx1"/>
                </a:solidFill>
                <a:latin typeface="Palatino Linotype" pitchFamily="18" charset="0"/>
              </a:rPr>
              <a:t> we only observe </a:t>
            </a:r>
            <a:r>
              <a:rPr lang="en-US" altLang="zh-CN" sz="1200" u="sng" dirty="0" smtClean="0">
                <a:solidFill>
                  <a:schemeClr val="tx1"/>
                </a:solidFill>
                <a:latin typeface="Palatino Linotype" pitchFamily="18" charset="0"/>
              </a:rPr>
              <a:t>overall</a:t>
            </a:r>
            <a:r>
              <a:rPr lang="en-US" altLang="zh-CN" sz="1200" dirty="0" smtClean="0">
                <a:solidFill>
                  <a:schemeClr val="tx1"/>
                </a:solidFill>
                <a:latin typeface="Palatino Linotype" pitchFamily="18" charset="0"/>
              </a:rPr>
              <a:t> demand (market share). For example, we do not know how many senior people or young people stay in </a:t>
            </a:r>
            <a:r>
              <a:rPr lang="en-US" altLang="zh-CN" sz="1200" dirty="0" err="1" smtClean="0">
                <a:solidFill>
                  <a:schemeClr val="tx1"/>
                </a:solidFill>
                <a:latin typeface="Palatino Linotype" pitchFamily="18" charset="0"/>
              </a:rPr>
              <a:t>Novotel</a:t>
            </a:r>
            <a:r>
              <a:rPr lang="en-US" altLang="zh-CN" sz="1200" dirty="0" smtClean="0">
                <a:solidFill>
                  <a:schemeClr val="tx1"/>
                </a:solidFill>
                <a:latin typeface="Palatino Linotype" pitchFamily="18" charset="0"/>
              </a:rPr>
              <a:t>, and we do not observe</a:t>
            </a:r>
            <a:r>
              <a:rPr lang="en-US" altLang="zh-CN" sz="1200" baseline="0" dirty="0" smtClean="0">
                <a:solidFill>
                  <a:schemeClr val="tx1"/>
                </a:solidFill>
                <a:latin typeface="Palatino Linotype" pitchFamily="18" charset="0"/>
              </a:rPr>
              <a:t> </a:t>
            </a:r>
            <a:r>
              <a:rPr lang="en-US" altLang="zh-CN" sz="1200" dirty="0" smtClean="0">
                <a:solidFill>
                  <a:schemeClr val="tx1"/>
                </a:solidFill>
                <a:latin typeface="Palatino Linotype" pitchFamily="18" charset="0"/>
              </a:rPr>
              <a:t>how may business travelers or honeymooners stay here either. We only know how many rooms sold in total.  </a:t>
            </a:r>
            <a:r>
              <a:rPr lang="en-US" altLang="zh-CN" sz="1200" b="0" u="sng" dirty="0" smtClean="0">
                <a:solidFill>
                  <a:schemeClr val="tx1"/>
                </a:solidFill>
                <a:latin typeface="Palatino Linotype" pitchFamily="18" charset="0"/>
              </a:rPr>
              <a:t>So, how to infer</a:t>
            </a:r>
            <a:r>
              <a:rPr lang="en-US" altLang="zh-CN" sz="1200" b="0" u="sng" baseline="0" dirty="0" smtClean="0">
                <a:solidFill>
                  <a:schemeClr val="tx1"/>
                </a:solidFill>
                <a:latin typeface="Palatino Linotype" pitchFamily="18" charset="0"/>
              </a:rPr>
              <a:t> individual preference from aggregate-level demand? </a:t>
            </a:r>
            <a:endParaRPr lang="en-US" altLang="zh-CN" sz="1200" b="0" u="sng" dirty="0" smtClean="0">
              <a:solidFill>
                <a:schemeClr val="tx1"/>
              </a:solidFill>
              <a:latin typeface="Palatino Linotype"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0" marR="0" indent="0" algn="l" defTabSz="949325" rtl="0" eaLnBrk="0" fontAlgn="base" latinLnBrk="0" hangingPunct="0">
              <a:lnSpc>
                <a:spcPct val="100000"/>
              </a:lnSpc>
              <a:spcBef>
                <a:spcPct val="20000"/>
              </a:spcBef>
              <a:spcAft>
                <a:spcPct val="0"/>
              </a:spcAft>
              <a:buClrTx/>
              <a:buSzTx/>
              <a:buFontTx/>
              <a:buNone/>
              <a:tabLst/>
              <a:defRPr/>
            </a:pPr>
            <a:r>
              <a:rPr lang="en-US" altLang="zh-CN" sz="1200" baseline="0" dirty="0" smtClean="0">
                <a:solidFill>
                  <a:schemeClr val="tx1"/>
                </a:solidFill>
                <a:latin typeface="Times New Roman" pitchFamily="18" charset="0"/>
              </a:rPr>
              <a:t>Keep this basic idea in mind, here is how we derive the weights. We assume the consumer-specific weights alpha and beta to be a function of consumer type T, and income I. Moreover, we assume them to follow certain distribution, with a mean and a standard deviation. </a:t>
            </a:r>
            <a:endParaRPr lang="en-US" sz="1200" dirty="0" smtClean="0"/>
          </a:p>
          <a:p>
            <a:pPr marL="0" marR="0" indent="0" algn="l" defTabSz="949325" rtl="0" eaLnBrk="0" fontAlgn="base" latinLnBrk="0" hangingPunct="0">
              <a:lnSpc>
                <a:spcPct val="100000"/>
              </a:lnSpc>
              <a:spcBef>
                <a:spcPct val="20000"/>
              </a:spcBef>
              <a:spcAft>
                <a:spcPct val="0"/>
              </a:spcAft>
              <a:buClrTx/>
              <a:buSzTx/>
              <a:buFontTx/>
              <a:buNone/>
              <a:tabLst/>
              <a:defRPr/>
            </a:pPr>
            <a:endParaRPr lang="en-US" altLang="zh-CN" sz="1200" dirty="0" smtClean="0">
              <a:solidFill>
                <a:schemeClr val="tx1"/>
              </a:solidFill>
              <a:latin typeface="Palatino Linotype"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According</a:t>
            </a:r>
            <a:r>
              <a:rPr lang="en-US" baseline="0" dirty="0" smtClean="0"/>
              <a:t> to the BLP model, given the above utility function, the market share can be computed as the following, where P* is the population </a:t>
            </a:r>
            <a:r>
              <a:rPr lang="en-US" baseline="0" smtClean="0"/>
              <a:t>distribution function.</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indent="0" algn="l" defTabSz="949325" rtl="0" eaLnBrk="1" fontAlgn="base" latinLnBrk="0" hangingPunct="1">
              <a:lnSpc>
                <a:spcPct val="100000"/>
              </a:lnSpc>
              <a:spcBef>
                <a:spcPct val="20000"/>
              </a:spcBef>
              <a:spcAft>
                <a:spcPct val="0"/>
              </a:spcAft>
              <a:buClrTx/>
              <a:buSzTx/>
              <a:buFontTx/>
              <a:buNone/>
              <a:tabLst/>
              <a:defRPr/>
            </a:pPr>
            <a:r>
              <a:rPr lang="en-US" sz="1200" dirty="0" smtClean="0">
                <a:solidFill>
                  <a:schemeClr val="tx1"/>
                </a:solidFill>
                <a:latin typeface="Palatino Linotype" pitchFamily="18" charset="0"/>
              </a:rPr>
              <a:t>Other tools like FS also tries</a:t>
            </a:r>
            <a:r>
              <a:rPr lang="en-US" sz="1200" baseline="0" dirty="0" smtClean="0">
                <a:solidFill>
                  <a:schemeClr val="tx1"/>
                </a:solidFill>
                <a:latin typeface="Palatino Linotype" pitchFamily="18" charset="0"/>
              </a:rPr>
              <a:t> to manage consumer heterogeneity and multi-dimensional preference by…</a:t>
            </a:r>
          </a:p>
          <a:p>
            <a:pPr marL="0" marR="0" indent="0" algn="l" defTabSz="949325" rtl="0" eaLnBrk="1" fontAlgn="base" latinLnBrk="0" hangingPunct="1">
              <a:lnSpc>
                <a:spcPct val="100000"/>
              </a:lnSpc>
              <a:spcBef>
                <a:spcPct val="20000"/>
              </a:spcBef>
              <a:spcAft>
                <a:spcPct val="0"/>
              </a:spcAft>
              <a:buClrTx/>
              <a:buSzTx/>
              <a:buFontTx/>
              <a:buNone/>
              <a:tabLst/>
              <a:defRPr/>
            </a:pPr>
            <a:endParaRPr lang="en-US" sz="1200" baseline="0" dirty="0" smtClean="0">
              <a:solidFill>
                <a:schemeClr val="tx1"/>
              </a:solidFill>
              <a:latin typeface="Palatino Linotype" pitchFamily="18" charset="0"/>
            </a:endParaRPr>
          </a:p>
          <a:p>
            <a:pPr marL="0" marR="0" indent="0" algn="l" defTabSz="949325" rtl="0" eaLnBrk="1" fontAlgn="base" latinLnBrk="0" hangingPunct="1">
              <a:lnSpc>
                <a:spcPct val="100000"/>
              </a:lnSpc>
              <a:spcBef>
                <a:spcPct val="20000"/>
              </a:spcBef>
              <a:spcAft>
                <a:spcPct val="0"/>
              </a:spcAft>
              <a:buClrTx/>
              <a:buSzTx/>
              <a:buFontTx/>
              <a:buNone/>
              <a:tabLst/>
              <a:defRPr/>
            </a:pPr>
            <a:r>
              <a:rPr lang="en-US" sz="1200" baseline="0" dirty="0" smtClean="0">
                <a:solidFill>
                  <a:schemeClr val="tx1"/>
                </a:solidFill>
                <a:latin typeface="Palatino Linotype" pitchFamily="18" charset="0"/>
              </a:rPr>
              <a:t>Moreover, even though we could adjust/vary the criteria to include all the possible results, she still needs to rank them and figure out which one is the best value.</a:t>
            </a:r>
            <a:endParaRPr lang="en-US" sz="1200" dirty="0" smtClean="0">
              <a:solidFill>
                <a:schemeClr val="tx1"/>
              </a:solidFill>
              <a:latin typeface="Palatino Linotype"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r>
              <a:rPr lang="en-US" dirty="0" smtClean="0"/>
              <a:t>Predict what should happen in future,…and rank products by simply observing the characteristics of the product, without waiting to see </a:t>
            </a:r>
            <a:r>
              <a:rPr lang="en-US" baseline="0" dirty="0" smtClean="0"/>
              <a:t>consumers’ actual demand to the new changes.</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0" marR="0" indent="0" algn="l" defTabSz="949325" rtl="0" eaLnBrk="1" fontAlgn="base" latinLnBrk="0" hangingPunct="1">
              <a:lnSpc>
                <a:spcPct val="100000"/>
              </a:lnSpc>
              <a:spcBef>
                <a:spcPct val="20000"/>
              </a:spcBef>
              <a:spcAft>
                <a:spcPct val="0"/>
              </a:spcAft>
              <a:buClrTx/>
              <a:buSzTx/>
              <a:buFontTx/>
              <a:buNone/>
              <a:tabLst/>
              <a:defRPr/>
            </a:pPr>
            <a:r>
              <a:rPr lang="en-US" sz="1200" dirty="0" smtClean="0">
                <a:solidFill>
                  <a:schemeClr val="tx1"/>
                </a:solidFill>
                <a:latin typeface="Palatino Linotype" pitchFamily="18" charset="0"/>
              </a:rPr>
              <a:t>With more than 5 or 6 characteristics, the probability of a point being classified as “Pareto optimal" dramatically increases. As a consequence, the set of Pareto optimal results soon includes every product.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altLang="zh-CN" dirty="0" smtClean="0">
                <a:ea typeface="宋体" charset="-122"/>
              </a:rPr>
              <a:t>There are some tools that try to handle consumer heterogeneity and</a:t>
            </a:r>
            <a:r>
              <a:rPr lang="en-US" altLang="zh-CN" baseline="0" dirty="0" smtClean="0">
                <a:ea typeface="宋体" charset="-122"/>
              </a:rPr>
              <a:t> multi-preference</a:t>
            </a:r>
            <a:r>
              <a:rPr lang="en-US" altLang="zh-CN" dirty="0" smtClean="0">
                <a:ea typeface="宋体" charset="-122"/>
              </a:rPr>
              <a:t>, one example 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gn="l"/>
            <a:r>
              <a:rPr lang="en-US" altLang="zh-CN" sz="1200" dirty="0" smtClean="0">
                <a:solidFill>
                  <a:srgbClr val="CC0099"/>
                </a:solidFill>
                <a:latin typeface="Palatino Linotype" pitchFamily="18" charset="0"/>
              </a:rPr>
              <a:t>Goal:     </a:t>
            </a:r>
            <a:r>
              <a:rPr lang="en-US" altLang="zh-CN" sz="1200" dirty="0" smtClean="0">
                <a:solidFill>
                  <a:schemeClr val="tx1"/>
                </a:solidFill>
                <a:latin typeface="Palatino Linotype" pitchFamily="18" charset="0"/>
              </a:rPr>
              <a:t>Find product with </a:t>
            </a:r>
            <a:r>
              <a:rPr lang="en-US" altLang="zh-CN" sz="1200" i="1" dirty="0" smtClean="0">
                <a:solidFill>
                  <a:srgbClr val="CC0099"/>
                </a:solidFill>
                <a:latin typeface="Palatino Linotype" pitchFamily="18" charset="0"/>
              </a:rPr>
              <a:t>best</a:t>
            </a:r>
            <a:r>
              <a:rPr lang="en-US" altLang="zh-CN" sz="1200" dirty="0" smtClean="0">
                <a:solidFill>
                  <a:schemeClr val="tx1"/>
                </a:solidFill>
                <a:latin typeface="Palatino Linotype" pitchFamily="18" charset="0"/>
              </a:rPr>
              <a:t> value.</a:t>
            </a:r>
          </a:p>
          <a:p>
            <a:pPr algn="l"/>
            <a:r>
              <a:rPr lang="en-US" altLang="zh-CN" sz="1200" dirty="0" smtClean="0">
                <a:solidFill>
                  <a:srgbClr val="CC0099"/>
                </a:solidFill>
                <a:latin typeface="Palatino Linotype" pitchFamily="18" charset="0"/>
              </a:rPr>
              <a:t>Key:      </a:t>
            </a:r>
            <a:r>
              <a:rPr lang="en-US" altLang="zh-CN" sz="1200" dirty="0" smtClean="0">
                <a:solidFill>
                  <a:schemeClr val="tx1"/>
                </a:solidFill>
                <a:latin typeface="Palatino Linotype" pitchFamily="18" charset="0"/>
              </a:rPr>
              <a:t>How to evaluate “best value” from buying a product?</a:t>
            </a:r>
          </a:p>
          <a:p>
            <a:endParaRPr lang="en-US" sz="1200" kern="1200" baseline="0" dirty="0" smtClean="0">
              <a:solidFill>
                <a:schemeClr val="tx1"/>
              </a:solidFill>
              <a:latin typeface="Times New Roman" pitchFamily="18" charset="0"/>
              <a:ea typeface="宋体" pitchFamily="2" charset="-122"/>
              <a:cs typeface="+mn-cs"/>
            </a:endParaRPr>
          </a:p>
          <a:p>
            <a:r>
              <a:rPr lang="en-US" sz="1200" kern="1200" baseline="0" dirty="0" smtClean="0">
                <a:solidFill>
                  <a:schemeClr val="tx1"/>
                </a:solidFill>
                <a:latin typeface="Times New Roman" pitchFamily="18" charset="0"/>
                <a:ea typeface="宋体" pitchFamily="2" charset="-122"/>
                <a:cs typeface="+mn-cs"/>
              </a:rPr>
              <a:t>The hedonic price model assumes that differentiated products are described by vectors of objectively measured characteristics. In addition, the utility that a consumer has for a product can be decomposed into an implicit value for each product characteristic.</a:t>
            </a:r>
          </a:p>
          <a:p>
            <a:r>
              <a:rPr lang="en-US" sz="1200" kern="1200" baseline="0" dirty="0" smtClean="0">
                <a:solidFill>
                  <a:schemeClr val="tx1"/>
                </a:solidFill>
                <a:latin typeface="Times New Roman" pitchFamily="18" charset="0"/>
                <a:ea typeface="宋体" pitchFamily="2" charset="-122"/>
                <a:cs typeface="+mn-cs"/>
              </a:rPr>
              <a:t>Based on Marshall’s principal of economics, it is often assumed that marginal utility of money is approximately constant over small intervals.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gn="l"/>
            <a:r>
              <a:rPr lang="en-US" dirty="0" smtClean="0"/>
              <a:t>Our final goal is to find the best value</a:t>
            </a:r>
            <a:r>
              <a:rPr lang="en-US" baseline="0" dirty="0" smtClean="0"/>
              <a:t> product. However, what do we mean by best value? How to define it?</a:t>
            </a:r>
          </a:p>
          <a:p>
            <a:pPr algn="l"/>
            <a:r>
              <a:rPr lang="en-US" dirty="0" smtClean="0"/>
              <a:t>We</a:t>
            </a:r>
            <a:r>
              <a:rPr lang="en-US" baseline="0" dirty="0" smtClean="0"/>
              <a:t> define “value” by how happy or satisfied we feel after doing something. For example, in the case of hotel purchase, when we get a nice fancy hotel room, we are happy; but we are not so happy that we need to pay money. So whether we should buy it or not, depending on how much happiness we gain and how much we lose at the same time. </a:t>
            </a:r>
          </a:p>
          <a:p>
            <a:pPr algn="l"/>
            <a:r>
              <a:rPr lang="en-US" baseline="0" dirty="0" smtClean="0"/>
              <a:t> And how do we quantify these two effects? We introduce an economic concept “utility” to quantify the level of happiness. Therefore, to make a purchase decision, we need two things: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lgn="l"/>
            <a:r>
              <a:rPr lang="en-US" dirty="0" smtClean="0"/>
              <a:t>Three features:  1. utility of money is increasing; 2. marginal utility of money is diminishing;</a:t>
            </a:r>
            <a:r>
              <a:rPr lang="en-US" baseline="0" dirty="0" smtClean="0"/>
              <a:t> 3. quasi-linear over small intervals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ctrTitle" sz="quarter"/>
          </p:nvPr>
        </p:nvSpPr>
        <p:spPr>
          <a:xfrm>
            <a:off x="1371600" y="1196975"/>
            <a:ext cx="7715250" cy="1008063"/>
          </a:xfrm>
        </p:spPr>
        <p:txBody>
          <a:bodyPr/>
          <a:lstStyle>
            <a:lvl1pPr>
              <a:defRPr/>
            </a:lvl1pPr>
          </a:lstStyle>
          <a:p>
            <a:r>
              <a:rPr lang="zh-CN" altLang="en-US"/>
              <a:t>单击此处编辑母版标题样式</a:t>
            </a:r>
          </a:p>
        </p:txBody>
      </p:sp>
      <p:sp>
        <p:nvSpPr>
          <p:cNvPr id="315395" name="Rectangle 3"/>
          <p:cNvSpPr>
            <a:spLocks noGrp="1" noChangeArrowheads="1"/>
          </p:cNvSpPr>
          <p:nvPr>
            <p:ph type="subTitle" sz="quarter" idx="1"/>
          </p:nvPr>
        </p:nvSpPr>
        <p:spPr>
          <a:xfrm>
            <a:off x="1403350" y="2636838"/>
            <a:ext cx="6400800" cy="1295400"/>
          </a:xfrm>
        </p:spPr>
        <p:txBody>
          <a:bodyPr/>
          <a:lstStyle>
            <a:lvl1pPr marL="0" indent="0" algn="ctr">
              <a:buFontTx/>
              <a:buNone/>
              <a:defRPr/>
            </a:lvl1pPr>
          </a:lstStyle>
          <a:p>
            <a:r>
              <a:rPr lang="zh-CN" altLang="en-US"/>
              <a:t>单击此处编辑母版副标题样式</a:t>
            </a:r>
          </a:p>
        </p:txBody>
      </p:sp>
      <p:sp>
        <p:nvSpPr>
          <p:cNvPr id="4" name="Date Placeholder 3"/>
          <p:cNvSpPr>
            <a:spLocks noGrp="1" noChangeArrowheads="1"/>
          </p:cNvSpPr>
          <p:nvPr>
            <p:ph type="dt" sz="quarter" idx="10"/>
          </p:nvPr>
        </p:nvSpPr>
        <p:spPr bwMode="auto">
          <a:xfrm>
            <a:off x="1476375" y="4221163"/>
            <a:ext cx="5905500" cy="19431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buClrTx/>
              <a:defRPr sz="800" b="1" smtClean="0">
                <a:solidFill>
                  <a:schemeClr val="tx1"/>
                </a:solidFill>
                <a:latin typeface="+mn-lt"/>
                <a:ea typeface="+mn-ea"/>
              </a:defRPr>
            </a:lvl1pPr>
          </a:lstStyle>
          <a:p>
            <a:pPr>
              <a:defRPr/>
            </a:pPr>
            <a:r>
              <a:rPr lang="en-US" altLang="zh-CN"/>
              <a:t>Beibei Li</a:t>
            </a:r>
          </a:p>
          <a:p>
            <a:pPr>
              <a:defRPr/>
            </a:pPr>
            <a:endParaRPr lang="en-US" altLang="zh-CN"/>
          </a:p>
          <a:p>
            <a:pPr>
              <a:defRPr/>
            </a:pPr>
            <a:r>
              <a:rPr lang="en-US" altLang="zh-CN"/>
              <a:t>Department of Computer Science</a:t>
            </a:r>
          </a:p>
          <a:p>
            <a:pPr>
              <a:defRPr/>
            </a:pPr>
            <a:r>
              <a:rPr lang="en-US" altLang="zh-CN"/>
              <a:t>University of Kentucky</a:t>
            </a:r>
          </a:p>
          <a:p>
            <a:pPr>
              <a:defRPr/>
            </a:pPr>
            <a:endParaRPr lang="en-US" altLang="zh-CN"/>
          </a:p>
          <a:p>
            <a:pPr>
              <a:defRPr/>
            </a:pPr>
            <a:r>
              <a:rPr lang="en-US" altLang="zh-CN"/>
              <a:t>                                         </a:t>
            </a:r>
          </a:p>
          <a:p>
            <a:pPr>
              <a:defRPr/>
            </a:pPr>
            <a:r>
              <a:rPr lang="en-US" altLang="zh-CN"/>
              <a:t>                                     Mar</a:t>
            </a:r>
            <a:r>
              <a:rPr lang="zh-CN" altLang="zh-CN"/>
              <a:t>-</a:t>
            </a:r>
            <a:r>
              <a:rPr lang="en-US" altLang="zh-CN"/>
              <a:t>31</a:t>
            </a:r>
            <a:r>
              <a:rPr lang="zh-CN" altLang="zh-CN"/>
              <a:t>-200</a:t>
            </a:r>
            <a:r>
              <a:rPr lang="en-US" altLang="zh-CN"/>
              <a:t>6</a:t>
            </a:r>
          </a:p>
        </p:txBody>
      </p:sp>
    </p:spTree>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72427C6-F636-4EBC-A3FA-7833878FBE4B}" type="slidenum">
              <a:rPr lang="en-US" altLang="zh-CN"/>
              <a:pPr>
                <a:defRPr/>
              </a:pPr>
              <a:t>‹#›</a:t>
            </a:fld>
            <a:endParaRPr lang="en-US" altLang="zh-CN"/>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2338" y="260350"/>
            <a:ext cx="2339975"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869113"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C3E699E-9AC1-4102-9615-A001B4BB50B3}" type="slidenum">
              <a:rPr lang="en-US" altLang="zh-CN"/>
              <a:pPr>
                <a:defRPr/>
              </a:pPr>
              <a:t>‹#›</a:t>
            </a:fld>
            <a:endParaRPr lang="en-US" altLang="zh-CN"/>
          </a:p>
        </p:txBody>
      </p:sp>
    </p:spTree>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367973-EB82-4FF9-999E-675720189805}" type="slidenum">
              <a:rPr lang="en-US" smtClean="0"/>
              <a:pPr>
                <a:defRPr/>
              </a:pPr>
              <a:t>‹#›</a:t>
            </a:fld>
            <a:endParaRPr lang="en-US"/>
          </a:p>
        </p:txBody>
      </p:sp>
      <p:pic>
        <p:nvPicPr>
          <p:cNvPr id="7" name="Picture 11" descr="sternlogo"/>
          <p:cNvPicPr>
            <a:picLocks noChangeAspect="1" noChangeArrowheads="1"/>
          </p:cNvPicPr>
          <p:nvPr userDrawn="1"/>
        </p:nvPicPr>
        <p:blipFill>
          <a:blip r:embed="rId2" cstate="print"/>
          <a:srcRect/>
          <a:stretch>
            <a:fillRect/>
          </a:stretch>
        </p:blipFill>
        <p:spPr bwMode="auto">
          <a:xfrm>
            <a:off x="7969250" y="117475"/>
            <a:ext cx="1076325" cy="971550"/>
          </a:xfrm>
          <a:prstGeom prst="rect">
            <a:avLst/>
          </a:prstGeom>
          <a:noFill/>
          <a:ln w="9525">
            <a:noFill/>
            <a:miter lim="800000"/>
            <a:headEnd/>
            <a:tailEnd/>
          </a:ln>
        </p:spPr>
      </p:pic>
    </p:spTree>
    <p:extLst>
      <p:ext uri="{BB962C8B-B14F-4D97-AF65-F5344CB8AC3E}">
        <p14:creationId xmlns:p14="http://schemas.microsoft.com/office/powerpoint/2010/main" val="1773967333"/>
      </p:ext>
    </p:extLst>
  </p:cSld>
  <p:clrMapOvr>
    <a:masterClrMapping/>
  </p:clrMapOvr>
  <p:transition spd="slow">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896095-8019-4762-9349-1D15C0883E7C}" type="slidenum">
              <a:rPr lang="en-US" smtClean="0"/>
              <a:pPr>
                <a:defRPr/>
              </a:pPr>
              <a:t>‹#›</a:t>
            </a:fld>
            <a:endParaRPr lang="en-US"/>
          </a:p>
        </p:txBody>
      </p:sp>
    </p:spTree>
    <p:extLst>
      <p:ext uri="{BB962C8B-B14F-4D97-AF65-F5344CB8AC3E}">
        <p14:creationId xmlns:p14="http://schemas.microsoft.com/office/powerpoint/2010/main" val="2554335685"/>
      </p:ext>
    </p:extLst>
  </p:cSld>
  <p:clrMapOvr>
    <a:masterClrMapping/>
  </p:clrMapOvr>
  <p:transition spd="slow">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3B0E0-D335-433C-9439-1E6D9245AAF6}" type="slidenum">
              <a:rPr lang="en-US" smtClean="0"/>
              <a:pPr>
                <a:defRPr/>
              </a:pPr>
              <a:t>‹#›</a:t>
            </a:fld>
            <a:endParaRPr lang="en-US"/>
          </a:p>
        </p:txBody>
      </p:sp>
    </p:spTree>
    <p:extLst>
      <p:ext uri="{BB962C8B-B14F-4D97-AF65-F5344CB8AC3E}">
        <p14:creationId xmlns:p14="http://schemas.microsoft.com/office/powerpoint/2010/main" val="330447790"/>
      </p:ext>
    </p:extLst>
  </p:cSld>
  <p:clrMapOvr>
    <a:masterClrMapping/>
  </p:clrMapOvr>
  <p:transition spd="slow">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0F17B7-060F-4D40-ABCA-9C40012F8208}" type="slidenum">
              <a:rPr lang="en-US" smtClean="0"/>
              <a:pPr>
                <a:defRPr/>
              </a:pPr>
              <a:t>‹#›</a:t>
            </a:fld>
            <a:endParaRPr lang="en-US"/>
          </a:p>
        </p:txBody>
      </p:sp>
    </p:spTree>
    <p:extLst>
      <p:ext uri="{BB962C8B-B14F-4D97-AF65-F5344CB8AC3E}">
        <p14:creationId xmlns:p14="http://schemas.microsoft.com/office/powerpoint/2010/main" val="975304435"/>
      </p:ext>
    </p:extLst>
  </p:cSld>
  <p:clrMapOvr>
    <a:masterClrMapping/>
  </p:clrMapOvr>
  <p:transition spd="slow">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75F5423-E458-4EAD-B1B8-7CBFE3F707E4}" type="slidenum">
              <a:rPr lang="en-US" smtClean="0"/>
              <a:pPr>
                <a:defRPr/>
              </a:pPr>
              <a:t>‹#›</a:t>
            </a:fld>
            <a:endParaRPr lang="en-US"/>
          </a:p>
        </p:txBody>
      </p:sp>
    </p:spTree>
    <p:extLst>
      <p:ext uri="{BB962C8B-B14F-4D97-AF65-F5344CB8AC3E}">
        <p14:creationId xmlns:p14="http://schemas.microsoft.com/office/powerpoint/2010/main" val="1200833130"/>
      </p:ext>
    </p:extLst>
  </p:cSld>
  <p:clrMapOvr>
    <a:masterClrMapping/>
  </p:clrMapOvr>
  <p:transition spd="slow">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60FA80-21EA-40F9-9239-596053493C1F}" type="slidenum">
              <a:rPr lang="en-US" smtClean="0"/>
              <a:pPr>
                <a:defRPr/>
              </a:pPr>
              <a:t>‹#›</a:t>
            </a:fld>
            <a:endParaRPr lang="en-US"/>
          </a:p>
        </p:txBody>
      </p:sp>
    </p:spTree>
    <p:extLst>
      <p:ext uri="{BB962C8B-B14F-4D97-AF65-F5344CB8AC3E}">
        <p14:creationId xmlns:p14="http://schemas.microsoft.com/office/powerpoint/2010/main" val="438679543"/>
      </p:ext>
    </p:extLst>
  </p:cSld>
  <p:clrMapOvr>
    <a:masterClrMapping/>
  </p:clrMapOvr>
  <p:transition spd="slow">
    <p:randomBar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81DDB8-C0C6-4068-9D8F-A16A075A0F46}" type="slidenum">
              <a:rPr lang="en-US" smtClean="0"/>
              <a:pPr>
                <a:defRPr/>
              </a:pPr>
              <a:t>‹#›</a:t>
            </a:fld>
            <a:endParaRPr lang="en-US"/>
          </a:p>
        </p:txBody>
      </p:sp>
    </p:spTree>
    <p:extLst>
      <p:ext uri="{BB962C8B-B14F-4D97-AF65-F5344CB8AC3E}">
        <p14:creationId xmlns:p14="http://schemas.microsoft.com/office/powerpoint/2010/main" val="1223268291"/>
      </p:ext>
    </p:extLst>
  </p:cSld>
  <p:clrMapOvr>
    <a:masterClrMapping/>
  </p:clrMapOvr>
  <p:transition spd="slow">
    <p:randomBar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2B82D4-EEDA-46F5-92A3-D43860CDAE9A}" type="slidenum">
              <a:rPr lang="en-US" smtClean="0"/>
              <a:pPr>
                <a:defRPr/>
              </a:pPr>
              <a:t>‹#›</a:t>
            </a:fld>
            <a:endParaRPr lang="en-US"/>
          </a:p>
        </p:txBody>
      </p:sp>
    </p:spTree>
    <p:extLst>
      <p:ext uri="{BB962C8B-B14F-4D97-AF65-F5344CB8AC3E}">
        <p14:creationId xmlns:p14="http://schemas.microsoft.com/office/powerpoint/2010/main" val="537249710"/>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6B21D24-F004-4389-BF23-E7480BF0A385}" type="slidenum">
              <a:rPr lang="en-US" altLang="zh-CN"/>
              <a:pPr>
                <a:defRPr/>
              </a:pPr>
              <a:t>‹#›</a:t>
            </a:fld>
            <a:endParaRPr lang="en-US" altLang="zh-CN"/>
          </a:p>
        </p:txBody>
      </p:sp>
    </p:spTree>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E31437-3694-4031-B039-1BA0A889A29D}" type="slidenum">
              <a:rPr lang="en-US" smtClean="0"/>
              <a:pPr>
                <a:defRPr/>
              </a:pPr>
              <a:t>‹#›</a:t>
            </a:fld>
            <a:endParaRPr lang="en-US"/>
          </a:p>
        </p:txBody>
      </p:sp>
    </p:spTree>
    <p:extLst>
      <p:ext uri="{BB962C8B-B14F-4D97-AF65-F5344CB8AC3E}">
        <p14:creationId xmlns:p14="http://schemas.microsoft.com/office/powerpoint/2010/main" val="3925873644"/>
      </p:ext>
    </p:extLst>
  </p:cSld>
  <p:clrMapOvr>
    <a:masterClrMapping/>
  </p:clrMapOvr>
  <p:transition spd="slow">
    <p:randomBar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0DF001-D689-4F07-B8F7-333D5BC6F0FD}" type="slidenum">
              <a:rPr lang="en-US" smtClean="0"/>
              <a:pPr>
                <a:defRPr/>
              </a:pPr>
              <a:t>‹#›</a:t>
            </a:fld>
            <a:endParaRPr lang="en-US"/>
          </a:p>
        </p:txBody>
      </p:sp>
    </p:spTree>
    <p:extLst>
      <p:ext uri="{BB962C8B-B14F-4D97-AF65-F5344CB8AC3E}">
        <p14:creationId xmlns:p14="http://schemas.microsoft.com/office/powerpoint/2010/main" val="293210254"/>
      </p:ext>
    </p:extLst>
  </p:cSld>
  <p:clrMapOvr>
    <a:masterClrMapping/>
  </p:clrMapOvr>
  <p:transition spd="slow">
    <p:randomBar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20BE9D-5700-4E60-A266-6F3210B8AC47}" type="slidenum">
              <a:rPr lang="en-US" smtClean="0"/>
              <a:pPr>
                <a:defRPr/>
              </a:pPr>
              <a:t>‹#›</a:t>
            </a:fld>
            <a:endParaRPr lang="en-US"/>
          </a:p>
        </p:txBody>
      </p:sp>
    </p:spTree>
    <p:extLst>
      <p:ext uri="{BB962C8B-B14F-4D97-AF65-F5344CB8AC3E}">
        <p14:creationId xmlns:p14="http://schemas.microsoft.com/office/powerpoint/2010/main" val="354027725"/>
      </p:ext>
    </p:extLst>
  </p:cSld>
  <p:clrMapOvr>
    <a:masterClrMapping/>
  </p:clrMapOvr>
  <p:transition spd="slow">
    <p:randomBar dir="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A1DA22D-59E9-4060-A5A6-E2B3637647EC}" type="slidenum">
              <a:rPr lang="en-US"/>
              <a:pPr>
                <a:defRPr/>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F3AC441-3F29-445B-974C-9AAE442E5110}" type="slidenum">
              <a:rPr lang="en-US" altLang="zh-CN"/>
              <a:pPr>
                <a:defRPr/>
              </a:pPr>
              <a:t>‹#›</a:t>
            </a:fld>
            <a:endParaRPr lang="en-US" altLang="zh-CN"/>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412875"/>
            <a:ext cx="38481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95788" y="1412875"/>
            <a:ext cx="38481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37305A4-9C72-4C0A-AE93-DA3C1821A3F4}" type="slidenum">
              <a:rPr lang="en-US" altLang="zh-CN"/>
              <a:pPr>
                <a:defRPr/>
              </a:pPr>
              <a:t>‹#›</a:t>
            </a:fld>
            <a:endParaRPr lang="en-US" altLang="zh-CN"/>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95558033-9116-4017-AFEE-10F290C5CD11}" type="slidenum">
              <a:rPr lang="en-US" altLang="zh-CN"/>
              <a:pPr>
                <a:defRPr/>
              </a:pPr>
              <a:t>‹#›</a:t>
            </a:fld>
            <a:endParaRPr lang="en-US" altLang="zh-CN"/>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CC9C6350-F243-43AC-A359-5AAD04DCD260}" type="slidenum">
              <a:rPr lang="en-US" altLang="zh-CN"/>
              <a:pPr>
                <a:defRPr/>
              </a:pPr>
              <a:t>‹#›</a:t>
            </a:fld>
            <a:endParaRPr lang="en-US" altLang="zh-CN"/>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B29EF67-A845-4B51-AE02-3029D916C7A3}" type="slidenum">
              <a:rPr lang="en-US" altLang="zh-CN"/>
              <a:pPr>
                <a:defRPr/>
              </a:pPr>
              <a:t>‹#›</a:t>
            </a:fld>
            <a:endParaRPr lang="en-US" altLang="zh-CN"/>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3221D18-55C2-4DDE-AC83-88723185607A}" type="slidenum">
              <a:rPr lang="en-US" altLang="zh-CN"/>
              <a:pPr>
                <a:defRPr/>
              </a:pPr>
              <a:t>‹#›</a:t>
            </a:fld>
            <a:endParaRPr lang="en-US" altLang="zh-CN"/>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238A2AC-FC1B-4C1C-82B1-D187CA20B1BC}" type="slidenum">
              <a:rPr lang="en-US" altLang="zh-CN"/>
              <a:pPr>
                <a:defRPr/>
              </a:pPr>
              <a:t>‹#›</a:t>
            </a:fld>
            <a:endParaRPr lang="en-US" altLang="zh-CN"/>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260350"/>
            <a:ext cx="9361488" cy="1039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Rectangle 3"/>
          <p:cNvSpPr>
            <a:spLocks noGrp="1" noChangeArrowheads="1"/>
          </p:cNvSpPr>
          <p:nvPr>
            <p:ph type="body" idx="1"/>
          </p:nvPr>
        </p:nvSpPr>
        <p:spPr bwMode="auto">
          <a:xfrm>
            <a:off x="395288" y="1412875"/>
            <a:ext cx="7848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14372" name="Rectangle 4"/>
          <p:cNvSpPr>
            <a:spLocks noGrp="1" noChangeArrowheads="1"/>
          </p:cNvSpPr>
          <p:nvPr>
            <p:ph type="sldNum" sz="quarter" idx="4"/>
          </p:nvPr>
        </p:nvSpPr>
        <p:spPr bwMode="auto">
          <a:xfrm>
            <a:off x="7194550" y="64230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400" smtClean="0">
                <a:solidFill>
                  <a:schemeClr val="tx1"/>
                </a:solidFill>
                <a:latin typeface="Arial Black" pitchFamily="34" charset="0"/>
                <a:ea typeface="+mn-ea"/>
              </a:defRPr>
            </a:lvl1pPr>
          </a:lstStyle>
          <a:p>
            <a:pPr>
              <a:defRPr/>
            </a:pPr>
            <a:fld id="{1B50B785-74BA-4415-A107-B7C46B409B1F}"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74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blinds dir="vert"/>
  </p:transition>
  <p:timing>
    <p:tnLst>
      <p:par>
        <p:cTn id="1" dur="indefinite" restart="never" nodeType="tmRoot"/>
      </p:par>
    </p:tnLst>
  </p:timing>
  <p:hf hdr="0" ft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Verdana" pitchFamily="34" charset="0"/>
          <a:ea typeface="宋体" pitchFamily="2" charset="-122"/>
        </a:defRPr>
      </a:lvl2pPr>
      <a:lvl3pPr algn="l" rtl="0" eaLnBrk="0" fontAlgn="base" hangingPunct="0">
        <a:spcBef>
          <a:spcPct val="0"/>
        </a:spcBef>
        <a:spcAft>
          <a:spcPct val="0"/>
        </a:spcAft>
        <a:defRPr sz="4000" b="1">
          <a:solidFill>
            <a:schemeClr val="tx2"/>
          </a:solidFill>
          <a:latin typeface="Verdana" pitchFamily="34" charset="0"/>
          <a:ea typeface="宋体" pitchFamily="2" charset="-122"/>
        </a:defRPr>
      </a:lvl3pPr>
      <a:lvl4pPr algn="l" rtl="0" eaLnBrk="0" fontAlgn="base" hangingPunct="0">
        <a:spcBef>
          <a:spcPct val="0"/>
        </a:spcBef>
        <a:spcAft>
          <a:spcPct val="0"/>
        </a:spcAft>
        <a:defRPr sz="4000" b="1">
          <a:solidFill>
            <a:schemeClr val="tx2"/>
          </a:solidFill>
          <a:latin typeface="Verdana" pitchFamily="34" charset="0"/>
          <a:ea typeface="宋体" pitchFamily="2" charset="-122"/>
        </a:defRPr>
      </a:lvl4pPr>
      <a:lvl5pPr algn="l" rtl="0" eaLnBrk="0" fontAlgn="base" hangingPunct="0">
        <a:spcBef>
          <a:spcPct val="0"/>
        </a:spcBef>
        <a:spcAft>
          <a:spcPct val="0"/>
        </a:spcAft>
        <a:defRPr sz="4000" b="1">
          <a:solidFill>
            <a:schemeClr val="tx2"/>
          </a:solidFill>
          <a:latin typeface="Verdana" pitchFamily="34" charset="0"/>
          <a:ea typeface="宋体" pitchFamily="2" charset="-122"/>
        </a:defRPr>
      </a:lvl5pPr>
      <a:lvl6pPr marL="457200" algn="l" rtl="0" fontAlgn="base">
        <a:spcBef>
          <a:spcPct val="0"/>
        </a:spcBef>
        <a:spcAft>
          <a:spcPct val="0"/>
        </a:spcAft>
        <a:defRPr sz="4000" b="1">
          <a:solidFill>
            <a:schemeClr val="tx2"/>
          </a:solidFill>
          <a:latin typeface="Verdana" pitchFamily="34" charset="0"/>
          <a:ea typeface="宋体" pitchFamily="2" charset="-122"/>
        </a:defRPr>
      </a:lvl6pPr>
      <a:lvl7pPr marL="914400" algn="l" rtl="0" fontAlgn="base">
        <a:spcBef>
          <a:spcPct val="0"/>
        </a:spcBef>
        <a:spcAft>
          <a:spcPct val="0"/>
        </a:spcAft>
        <a:defRPr sz="4000" b="1">
          <a:solidFill>
            <a:schemeClr val="tx2"/>
          </a:solidFill>
          <a:latin typeface="Verdana" pitchFamily="34" charset="0"/>
          <a:ea typeface="宋体" pitchFamily="2" charset="-122"/>
        </a:defRPr>
      </a:lvl7pPr>
      <a:lvl8pPr marL="1371600" algn="l" rtl="0" fontAlgn="base">
        <a:spcBef>
          <a:spcPct val="0"/>
        </a:spcBef>
        <a:spcAft>
          <a:spcPct val="0"/>
        </a:spcAft>
        <a:defRPr sz="4000" b="1">
          <a:solidFill>
            <a:schemeClr val="tx2"/>
          </a:solidFill>
          <a:latin typeface="Verdana" pitchFamily="34" charset="0"/>
          <a:ea typeface="宋体" pitchFamily="2" charset="-122"/>
        </a:defRPr>
      </a:lvl8pPr>
      <a:lvl9pPr marL="1828800" algn="l" rtl="0" fontAlgn="base">
        <a:spcBef>
          <a:spcPct val="0"/>
        </a:spcBef>
        <a:spcAft>
          <a:spcPct val="0"/>
        </a:spcAft>
        <a:defRPr sz="4000" b="1">
          <a:solidFill>
            <a:schemeClr val="tx2"/>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w"/>
        <a:defRPr sz="2600" b="1">
          <a:solidFill>
            <a:schemeClr val="tx1"/>
          </a:solidFill>
          <a:latin typeface="+mn-lt"/>
          <a:ea typeface="+mn-ea"/>
        </a:defRPr>
      </a:lvl2pPr>
      <a:lvl3pPr marL="1143000" indent="-228600" algn="l" rtl="0" eaLnBrk="0" fontAlgn="base" hangingPunct="0">
        <a:spcBef>
          <a:spcPct val="20000"/>
        </a:spcBef>
        <a:spcAft>
          <a:spcPct val="0"/>
        </a:spcAft>
        <a:buFont typeface="Verdana" pitchFamily="34" charset="0"/>
        <a:buChar char="-"/>
        <a:defRPr sz="2400" b="1">
          <a:solidFill>
            <a:schemeClr val="tx1"/>
          </a:solidFill>
          <a:latin typeface="+mn-lt"/>
          <a:ea typeface="+mn-ea"/>
        </a:defRPr>
      </a:lvl3pPr>
      <a:lvl4pPr marL="1600200" indent="-228600" algn="l" rtl="0" eaLnBrk="0" fontAlgn="base" hangingPunct="0">
        <a:spcBef>
          <a:spcPct val="20000"/>
        </a:spcBef>
        <a:spcAft>
          <a:spcPct val="0"/>
        </a:spcAft>
        <a:buFont typeface="Times New Roman" pitchFamily="18" charset="0"/>
        <a:buChar char="−"/>
        <a:defRPr sz="2000" b="1">
          <a:solidFill>
            <a:schemeClr val="tx1"/>
          </a:solidFill>
          <a:latin typeface="+mn-lt"/>
          <a:ea typeface="+mn-ea"/>
        </a:defRPr>
      </a:lvl4pPr>
      <a:lvl5pPr marL="2057400" indent="-228600" algn="l" rtl="0" eaLnBrk="0" fontAlgn="base" hangingPunct="0">
        <a:spcBef>
          <a:spcPct val="20000"/>
        </a:spcBef>
        <a:spcAft>
          <a:spcPct val="0"/>
        </a:spcAft>
        <a:buFont typeface="Times New Roman" pitchFamily="18" charset="0"/>
        <a:buChar char="–"/>
        <a:defRPr sz="2000" b="1">
          <a:solidFill>
            <a:schemeClr val="tx1"/>
          </a:solidFill>
          <a:latin typeface="+mn-lt"/>
          <a:ea typeface="+mn-ea"/>
        </a:defRPr>
      </a:lvl5pPr>
      <a:lvl6pPr marL="2514600" indent="-228600" algn="l" rtl="0" fontAlgn="base">
        <a:spcBef>
          <a:spcPct val="20000"/>
        </a:spcBef>
        <a:spcAft>
          <a:spcPct val="0"/>
        </a:spcAft>
        <a:buFont typeface="Times New Roman" pitchFamily="18" charset="0"/>
        <a:buChar char="–"/>
        <a:defRPr sz="2000" b="1">
          <a:solidFill>
            <a:schemeClr val="tx1"/>
          </a:solidFill>
          <a:latin typeface="+mn-lt"/>
          <a:ea typeface="+mn-ea"/>
        </a:defRPr>
      </a:lvl6pPr>
      <a:lvl7pPr marL="2971800" indent="-228600" algn="l" rtl="0" fontAlgn="base">
        <a:spcBef>
          <a:spcPct val="20000"/>
        </a:spcBef>
        <a:spcAft>
          <a:spcPct val="0"/>
        </a:spcAft>
        <a:buFont typeface="Times New Roman" pitchFamily="18" charset="0"/>
        <a:buChar char="–"/>
        <a:defRPr sz="2000" b="1">
          <a:solidFill>
            <a:schemeClr val="tx1"/>
          </a:solidFill>
          <a:latin typeface="+mn-lt"/>
          <a:ea typeface="+mn-ea"/>
        </a:defRPr>
      </a:lvl7pPr>
      <a:lvl8pPr marL="3429000" indent="-228600" algn="l" rtl="0" fontAlgn="base">
        <a:spcBef>
          <a:spcPct val="20000"/>
        </a:spcBef>
        <a:spcAft>
          <a:spcPct val="0"/>
        </a:spcAft>
        <a:buFont typeface="Times New Roman" pitchFamily="18" charset="0"/>
        <a:buChar char="–"/>
        <a:defRPr sz="2000" b="1">
          <a:solidFill>
            <a:schemeClr val="tx1"/>
          </a:solidFill>
          <a:latin typeface="+mn-lt"/>
          <a:ea typeface="+mn-ea"/>
        </a:defRPr>
      </a:lvl8pPr>
      <a:lvl9pPr marL="3886200" indent="-228600" algn="l" rtl="0" fontAlgn="base">
        <a:spcBef>
          <a:spcPct val="20000"/>
        </a:spcBef>
        <a:spcAft>
          <a:spcPct val="0"/>
        </a:spcAft>
        <a:buFont typeface="Times New Roman" pitchFamily="18" charset="0"/>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1F0BD-47DE-4039-947D-B715D67097BC}" type="datetimeFigureOut">
              <a:rPr lang="en-US" smtClean="0"/>
              <a:t>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50B785-74BA-4415-A107-B7C46B409B1F}" type="slidenum">
              <a:rPr lang="en-US" altLang="zh-CN" smtClean="0"/>
              <a:pPr>
                <a:defRPr/>
              </a:pPr>
              <a:t>‹#›</a:t>
            </a:fld>
            <a:endParaRPr lang="en-US" altLang="zh-CN"/>
          </a:p>
        </p:txBody>
      </p:sp>
    </p:spTree>
    <p:extLst>
      <p:ext uri="{BB962C8B-B14F-4D97-AF65-F5344CB8AC3E}">
        <p14:creationId xmlns:p14="http://schemas.microsoft.com/office/powerpoint/2010/main" val="39972067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spd="slow">
    <p:randomBar dir="ver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13.xml"/><Relationship Id="rId7" Type="http://schemas.openxmlformats.org/officeDocument/2006/relationships/oleObject" Target="../embeddings/oleObject4.bin"/><Relationship Id="rId12" Type="http://schemas.openxmlformats.org/officeDocument/2006/relationships/image" Target="../media/image17.w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notesSlide" Target="../notesSlides/notesSlide11.xml"/><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wmf"/><Relationship Id="rId3" Type="http://schemas.openxmlformats.org/officeDocument/2006/relationships/notesSlide" Target="../notesSlides/notesSlide13.xml"/><Relationship Id="rId7" Type="http://schemas.openxmlformats.org/officeDocument/2006/relationships/image" Target="../media/image20.wmf"/><Relationship Id="rId12"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24.gif"/><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33.png"/><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nyuhotels.appspot.com/"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notesSlide" Target="../notesSlides/notesSlide36.xml"/><Relationship Id="rId7" Type="http://schemas.openxmlformats.org/officeDocument/2006/relationships/image" Target="../media/image39.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7.xml"/><Relationship Id="rId7" Type="http://schemas.openxmlformats.org/officeDocument/2006/relationships/image" Target="../media/image41.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38.wmf"/><Relationship Id="rId5" Type="http://schemas.openxmlformats.org/officeDocument/2006/relationships/image" Target="../media/image40.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42.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7.wmf"/><Relationship Id="rId18" Type="http://schemas.openxmlformats.org/officeDocument/2006/relationships/oleObject" Target="../embeddings/oleObject26.bin"/><Relationship Id="rId3" Type="http://schemas.openxmlformats.org/officeDocument/2006/relationships/notesSlide" Target="../notesSlides/notesSlide38.xml"/><Relationship Id="rId21" Type="http://schemas.openxmlformats.org/officeDocument/2006/relationships/oleObject" Target="../embeddings/oleObject28.bin"/><Relationship Id="rId7" Type="http://schemas.openxmlformats.org/officeDocument/2006/relationships/image" Target="../media/image44.wmf"/><Relationship Id="rId12" Type="http://schemas.openxmlformats.org/officeDocument/2006/relationships/oleObject" Target="../embeddings/oleObject23.bin"/><Relationship Id="rId17" Type="http://schemas.openxmlformats.org/officeDocument/2006/relationships/image" Target="../media/image49.wmf"/><Relationship Id="rId25" Type="http://schemas.openxmlformats.org/officeDocument/2006/relationships/image" Target="../media/image52.wmf"/><Relationship Id="rId2" Type="http://schemas.openxmlformats.org/officeDocument/2006/relationships/slideLayout" Target="../slideLayouts/slideLayout13.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46.wmf"/><Relationship Id="rId24" Type="http://schemas.openxmlformats.org/officeDocument/2006/relationships/oleObject" Target="../embeddings/oleObject30.bin"/><Relationship Id="rId5" Type="http://schemas.openxmlformats.org/officeDocument/2006/relationships/image" Target="../media/image43.wmf"/><Relationship Id="rId15" Type="http://schemas.openxmlformats.org/officeDocument/2006/relationships/image" Target="../media/image48.wmf"/><Relationship Id="rId23" Type="http://schemas.openxmlformats.org/officeDocument/2006/relationships/image" Target="../media/image51.wmf"/><Relationship Id="rId10" Type="http://schemas.openxmlformats.org/officeDocument/2006/relationships/oleObject" Target="../embeddings/oleObject22.bin"/><Relationship Id="rId19" Type="http://schemas.openxmlformats.org/officeDocument/2006/relationships/image" Target="../media/image50.wmf"/><Relationship Id="rId4" Type="http://schemas.openxmlformats.org/officeDocument/2006/relationships/oleObject" Target="../embeddings/oleObject19.bin"/><Relationship Id="rId9" Type="http://schemas.openxmlformats.org/officeDocument/2006/relationships/image" Target="../media/image45.wmf"/><Relationship Id="rId14" Type="http://schemas.openxmlformats.org/officeDocument/2006/relationships/oleObject" Target="../embeddings/oleObject24.bin"/><Relationship Id="rId22"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683642" y="2995960"/>
            <a:ext cx="8424862" cy="2881312"/>
          </a:xfrm>
          <a:prstGeom prst="rect">
            <a:avLst/>
          </a:prstGeom>
          <a:noFill/>
          <a:ln w="9525" algn="ctr">
            <a:noFill/>
            <a:miter lim="800000"/>
            <a:headEnd/>
            <a:tailEnd/>
          </a:ln>
        </p:spPr>
        <p:txBody>
          <a:bodyPr anchor="ctr"/>
          <a:lstStyle/>
          <a:p>
            <a:pPr>
              <a:spcBef>
                <a:spcPct val="0"/>
              </a:spcBef>
              <a:buClrTx/>
              <a:buSzPct val="70000"/>
            </a:pPr>
            <a:r>
              <a:rPr lang="en-US" altLang="zh-CN" dirty="0" err="1" smtClean="0">
                <a:solidFill>
                  <a:schemeClr val="tx1"/>
                </a:solidFill>
                <a:latin typeface="Palatino Linotype" pitchFamily="18" charset="0"/>
                <a:ea typeface="宋体" pitchFamily="2" charset="-122"/>
              </a:rPr>
              <a:t>Panos</a:t>
            </a:r>
            <a:r>
              <a:rPr lang="en-US" altLang="zh-CN" dirty="0" smtClean="0">
                <a:solidFill>
                  <a:schemeClr val="tx1"/>
                </a:solidFill>
                <a:latin typeface="Palatino Linotype" pitchFamily="18" charset="0"/>
                <a:ea typeface="宋体" pitchFamily="2" charset="-122"/>
              </a:rPr>
              <a:t> </a:t>
            </a:r>
            <a:r>
              <a:rPr lang="en-US" altLang="zh-CN" dirty="0" err="1" smtClean="0">
                <a:solidFill>
                  <a:schemeClr val="tx1"/>
                </a:solidFill>
                <a:latin typeface="Palatino Linotype" pitchFamily="18" charset="0"/>
                <a:ea typeface="宋体" pitchFamily="2" charset="-122"/>
              </a:rPr>
              <a:t>Ipeirotis</a:t>
            </a:r>
            <a:endParaRPr lang="en-US" altLang="zh-CN" dirty="0" smtClean="0">
              <a:solidFill>
                <a:schemeClr val="tx1"/>
              </a:solidFill>
              <a:latin typeface="Palatino Linotype" pitchFamily="18" charset="0"/>
              <a:ea typeface="宋体" pitchFamily="2" charset="-122"/>
            </a:endParaRPr>
          </a:p>
          <a:p>
            <a:pPr>
              <a:spcBef>
                <a:spcPct val="0"/>
              </a:spcBef>
              <a:buClrTx/>
              <a:buSzPct val="70000"/>
            </a:pPr>
            <a:r>
              <a:rPr lang="en-US" altLang="zh-CN" dirty="0" smtClean="0">
                <a:solidFill>
                  <a:schemeClr val="tx1"/>
                </a:solidFill>
                <a:latin typeface="Palatino Linotype" pitchFamily="18" charset="0"/>
                <a:ea typeface="宋体" pitchFamily="2" charset="-122"/>
              </a:rPr>
              <a:t>(with </a:t>
            </a:r>
            <a:r>
              <a:rPr lang="en-US" altLang="zh-CN" dirty="0" err="1" smtClean="0">
                <a:solidFill>
                  <a:schemeClr val="tx1"/>
                </a:solidFill>
                <a:latin typeface="Palatino Linotype" pitchFamily="18" charset="0"/>
                <a:ea typeface="宋体" pitchFamily="2" charset="-122"/>
              </a:rPr>
              <a:t>Anindya</a:t>
            </a:r>
            <a:r>
              <a:rPr lang="en-US" altLang="zh-CN" dirty="0" smtClean="0">
                <a:solidFill>
                  <a:schemeClr val="tx1"/>
                </a:solidFill>
                <a:latin typeface="Palatino Linotype" pitchFamily="18" charset="0"/>
                <a:ea typeface="宋体" pitchFamily="2" charset="-122"/>
              </a:rPr>
              <a:t> </a:t>
            </a:r>
            <a:r>
              <a:rPr lang="en-US" altLang="zh-CN" dirty="0" err="1" smtClean="0">
                <a:solidFill>
                  <a:schemeClr val="tx1"/>
                </a:solidFill>
                <a:latin typeface="Palatino Linotype" pitchFamily="18" charset="0"/>
                <a:ea typeface="宋体" pitchFamily="2" charset="-122"/>
              </a:rPr>
              <a:t>Ghose</a:t>
            </a:r>
            <a:r>
              <a:rPr lang="en-US" altLang="zh-CN" dirty="0" smtClean="0">
                <a:solidFill>
                  <a:schemeClr val="tx1"/>
                </a:solidFill>
                <a:latin typeface="Palatino Linotype" pitchFamily="18" charset="0"/>
                <a:ea typeface="宋体" pitchFamily="2" charset="-122"/>
              </a:rPr>
              <a:t> and </a:t>
            </a:r>
            <a:r>
              <a:rPr lang="en-US" altLang="zh-CN" dirty="0" err="1" smtClean="0">
                <a:solidFill>
                  <a:schemeClr val="tx1"/>
                </a:solidFill>
                <a:latin typeface="Palatino Linotype" pitchFamily="18" charset="0"/>
                <a:ea typeface="宋体" pitchFamily="2" charset="-122"/>
              </a:rPr>
              <a:t>Beibei</a:t>
            </a:r>
            <a:r>
              <a:rPr lang="en-US" altLang="zh-CN" dirty="0" smtClean="0">
                <a:solidFill>
                  <a:schemeClr val="tx1"/>
                </a:solidFill>
                <a:latin typeface="Palatino Linotype" pitchFamily="18" charset="0"/>
                <a:ea typeface="宋体" pitchFamily="2" charset="-122"/>
              </a:rPr>
              <a:t> Li)</a:t>
            </a:r>
          </a:p>
          <a:p>
            <a:pPr algn="l">
              <a:spcBef>
                <a:spcPct val="0"/>
              </a:spcBef>
              <a:buClrTx/>
              <a:buSzPct val="70000"/>
            </a:pPr>
            <a:r>
              <a:rPr lang="en-US" altLang="zh-CN" dirty="0" smtClean="0">
                <a:solidFill>
                  <a:schemeClr val="tx1"/>
                </a:solidFill>
                <a:latin typeface="Palatino Linotype" pitchFamily="18" charset="0"/>
                <a:ea typeface="宋体" pitchFamily="2" charset="-122"/>
              </a:rPr>
              <a:t>                                                       </a:t>
            </a:r>
          </a:p>
          <a:p>
            <a:pPr>
              <a:spcBef>
                <a:spcPct val="0"/>
              </a:spcBef>
              <a:buClrTx/>
              <a:buSzPct val="70000"/>
              <a:buFont typeface="Wingdings" pitchFamily="2" charset="2"/>
              <a:buNone/>
            </a:pPr>
            <a:endParaRPr lang="en-US" altLang="zh-CN" dirty="0" smtClean="0">
              <a:solidFill>
                <a:schemeClr val="tx1"/>
              </a:solidFill>
              <a:latin typeface="Palatino Linotype" pitchFamily="18" charset="0"/>
              <a:ea typeface="宋体" pitchFamily="2" charset="-122"/>
            </a:endParaRPr>
          </a:p>
          <a:p>
            <a:pPr>
              <a:spcBef>
                <a:spcPct val="0"/>
              </a:spcBef>
              <a:buClrTx/>
              <a:buSzPct val="70000"/>
              <a:buFont typeface="Wingdings" pitchFamily="2" charset="2"/>
              <a:buNone/>
            </a:pPr>
            <a:r>
              <a:rPr lang="en-US" altLang="zh-CN" dirty="0" smtClean="0">
                <a:solidFill>
                  <a:schemeClr val="tx1"/>
                </a:solidFill>
                <a:latin typeface="Palatino Linotype" pitchFamily="18" charset="0"/>
                <a:ea typeface="宋体" pitchFamily="2" charset="-122"/>
              </a:rPr>
              <a:t>Leonard N. Stern School of Business</a:t>
            </a:r>
          </a:p>
          <a:p>
            <a:pPr>
              <a:spcBef>
                <a:spcPct val="0"/>
              </a:spcBef>
              <a:buClrTx/>
              <a:buSzPct val="70000"/>
              <a:buFont typeface="Wingdings" pitchFamily="2" charset="2"/>
              <a:buNone/>
            </a:pPr>
            <a:r>
              <a:rPr lang="en-US" altLang="zh-CN" dirty="0" smtClean="0">
                <a:solidFill>
                  <a:schemeClr val="tx1"/>
                </a:solidFill>
                <a:latin typeface="Palatino Linotype" pitchFamily="18" charset="0"/>
                <a:ea typeface="宋体" pitchFamily="2" charset="-122"/>
              </a:rPr>
              <a:t>New York University   </a:t>
            </a:r>
          </a:p>
          <a:p>
            <a:pPr>
              <a:spcBef>
                <a:spcPct val="0"/>
              </a:spcBef>
              <a:buClrTx/>
              <a:buSzPct val="70000"/>
              <a:buFont typeface="Wingdings" pitchFamily="2" charset="2"/>
              <a:buNone/>
            </a:pPr>
            <a:endParaRPr lang="en-US" altLang="zh-CN" dirty="0" smtClean="0">
              <a:solidFill>
                <a:schemeClr val="tx1"/>
              </a:solidFill>
              <a:latin typeface="Palatino Linotype" pitchFamily="18" charset="0"/>
              <a:ea typeface="宋体" pitchFamily="2" charset="-122"/>
            </a:endParaRPr>
          </a:p>
        </p:txBody>
      </p:sp>
      <p:sp>
        <p:nvSpPr>
          <p:cNvPr id="8196" name="Rectangle 4"/>
          <p:cNvSpPr>
            <a:spLocks noChangeArrowheads="1"/>
          </p:cNvSpPr>
          <p:nvPr/>
        </p:nvSpPr>
        <p:spPr bwMode="auto">
          <a:xfrm>
            <a:off x="1" y="1268760"/>
            <a:ext cx="9144000" cy="1119178"/>
          </a:xfrm>
          <a:prstGeom prst="rect">
            <a:avLst/>
          </a:prstGeom>
          <a:noFill/>
          <a:ln w="9525" algn="ctr">
            <a:noFill/>
            <a:miter lim="800000"/>
            <a:headEnd/>
            <a:tailEnd/>
          </a:ln>
        </p:spPr>
        <p:txBody>
          <a:bodyPr anchor="ctr"/>
          <a:lstStyle/>
          <a:p>
            <a:pPr>
              <a:spcBef>
                <a:spcPct val="0"/>
              </a:spcBef>
              <a:buClrTx/>
            </a:pPr>
            <a:r>
              <a:rPr lang="en-US" altLang="zh-CN" sz="3200" b="1" dirty="0" smtClean="0">
                <a:solidFill>
                  <a:srgbClr val="660066"/>
                </a:solidFill>
                <a:latin typeface="Palatino Linotype" pitchFamily="18" charset="0"/>
                <a:ea typeface="宋体" pitchFamily="2" charset="-122"/>
              </a:rPr>
              <a:t>Towards a Theory Model for Product Search</a:t>
            </a:r>
            <a:endParaRPr lang="en-US" altLang="zh-CN" sz="3200" b="1" dirty="0">
              <a:solidFill>
                <a:srgbClr val="660066"/>
              </a:solidFill>
              <a:latin typeface="Palatino Linotype" pitchFamily="18" charset="0"/>
              <a:ea typeface="宋体" pitchFamily="2" charset="-122"/>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331913"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Utility of Product</a:t>
            </a:r>
          </a:p>
        </p:txBody>
      </p:sp>
      <p:sp>
        <p:nvSpPr>
          <p:cNvPr id="6" name="Rectangle 18"/>
          <p:cNvSpPr>
            <a:spLocks noChangeArrowheads="1"/>
          </p:cNvSpPr>
          <p:nvPr/>
        </p:nvSpPr>
        <p:spPr bwMode="ltGray">
          <a:xfrm>
            <a:off x="-252536" y="10733746"/>
            <a:ext cx="6480720" cy="400110"/>
          </a:xfrm>
          <a:prstGeom prst="rect">
            <a:avLst/>
          </a:prstGeom>
          <a:noFill/>
          <a:ln w="9525">
            <a:noFill/>
            <a:miter lim="800000"/>
            <a:headEnd/>
            <a:tailEnd/>
          </a:ln>
        </p:spPr>
        <p:txBody>
          <a:bodyPr wrap="square">
            <a:spAutoFit/>
          </a:bodyPr>
          <a:lstStyle/>
          <a:p>
            <a:pPr algn="l"/>
            <a:r>
              <a:rPr lang="en-US" altLang="zh-CN" sz="2000" dirty="0" smtClean="0">
                <a:solidFill>
                  <a:srgbClr val="CC0099"/>
                </a:solidFill>
                <a:latin typeface="Palatino Linotype" pitchFamily="18" charset="0"/>
              </a:rPr>
              <a:t>Characteristic Theory: </a:t>
            </a:r>
            <a:r>
              <a:rPr lang="en-US" altLang="zh-CN" sz="2000" dirty="0" smtClean="0">
                <a:solidFill>
                  <a:schemeClr val="tx1"/>
                </a:solidFill>
                <a:latin typeface="Palatino Linotype" pitchFamily="18" charset="0"/>
              </a:rPr>
              <a:t>Quantify </a:t>
            </a:r>
            <a:r>
              <a:rPr lang="en-US" altLang="zh-CN" sz="2000" i="1" dirty="0" smtClean="0">
                <a:solidFill>
                  <a:schemeClr val="tx1"/>
                </a:solidFill>
                <a:latin typeface="Palatino Linotype" pitchFamily="18" charset="0"/>
              </a:rPr>
              <a:t>gains</a:t>
            </a:r>
            <a:r>
              <a:rPr lang="en-US" altLang="zh-CN" sz="2000" dirty="0" smtClean="0">
                <a:solidFill>
                  <a:schemeClr val="tx1"/>
                </a:solidFill>
                <a:latin typeface="Palatino Linotype" pitchFamily="18" charset="0"/>
              </a:rPr>
              <a:t> from a purchase.</a:t>
            </a:r>
          </a:p>
        </p:txBody>
      </p:sp>
      <p:sp>
        <p:nvSpPr>
          <p:cNvPr id="8" name="矩形 7"/>
          <p:cNvSpPr/>
          <p:nvPr/>
        </p:nvSpPr>
        <p:spPr>
          <a:xfrm>
            <a:off x="107504" y="1556792"/>
            <a:ext cx="8676456" cy="954107"/>
          </a:xfrm>
          <a:prstGeom prst="rect">
            <a:avLst/>
          </a:prstGeom>
        </p:spPr>
        <p:txBody>
          <a:bodyPr wrap="square">
            <a:spAutoFit/>
          </a:bodyPr>
          <a:lstStyle/>
          <a:p>
            <a:pPr algn="l">
              <a:buClr>
                <a:srgbClr val="CC0099"/>
              </a:buClr>
              <a:buSzPct val="200000"/>
            </a:pPr>
            <a:r>
              <a:rPr lang="en-US" altLang="zh-CN" sz="2800" dirty="0" smtClean="0">
                <a:solidFill>
                  <a:srgbClr val="CC0099"/>
                </a:solidFill>
                <a:latin typeface="Palatino Linotype" pitchFamily="18" charset="0"/>
              </a:rPr>
              <a:t>Utility of Product : </a:t>
            </a:r>
            <a:r>
              <a:rPr lang="en-US" altLang="zh-CN" sz="2800" dirty="0" smtClean="0">
                <a:solidFill>
                  <a:schemeClr val="tx1"/>
                </a:solidFill>
                <a:latin typeface="Palatino Linotype" pitchFamily="18" charset="0"/>
              </a:rPr>
              <a:t>The utility that the consumer will </a:t>
            </a:r>
            <a:r>
              <a:rPr lang="en-US" altLang="zh-CN" sz="2800" b="1" i="1" dirty="0" smtClean="0">
                <a:solidFill>
                  <a:srgbClr val="CC0099"/>
                </a:solidFill>
                <a:latin typeface="Palatino Linotype" pitchFamily="18" charset="0"/>
              </a:rPr>
              <a:t>gain</a:t>
            </a:r>
            <a:r>
              <a:rPr lang="en-US" altLang="zh-CN" sz="2800" dirty="0" smtClean="0">
                <a:solidFill>
                  <a:schemeClr val="tx1"/>
                </a:solidFill>
                <a:latin typeface="Palatino Linotype" pitchFamily="18" charset="0"/>
              </a:rPr>
              <a:t> from buying the product.</a:t>
            </a:r>
          </a:p>
        </p:txBody>
      </p:sp>
      <p:sp>
        <p:nvSpPr>
          <p:cNvPr id="12" name="矩形 11"/>
          <p:cNvSpPr/>
          <p:nvPr/>
        </p:nvSpPr>
        <p:spPr>
          <a:xfrm>
            <a:off x="1198010" y="3296815"/>
            <a:ext cx="6959696" cy="461665"/>
          </a:xfrm>
          <a:prstGeom prst="rect">
            <a:avLst/>
          </a:prstGeom>
        </p:spPr>
        <p:txBody>
          <a:bodyPr wrap="square">
            <a:spAutoFit/>
          </a:bodyPr>
          <a:lstStyle/>
          <a:p>
            <a:pPr algn="l"/>
            <a:r>
              <a:rPr lang="en-US" altLang="zh-CN" dirty="0" smtClean="0">
                <a:solidFill>
                  <a:srgbClr val="CC0099"/>
                </a:solidFill>
                <a:latin typeface="Palatino Linotype" pitchFamily="18" charset="0"/>
              </a:rPr>
              <a:t>Simplest case: Use a linear combination:</a:t>
            </a:r>
            <a:endParaRPr lang="en-US" dirty="0">
              <a:solidFill>
                <a:srgbClr val="CC0099"/>
              </a:solidFill>
            </a:endParaRPr>
          </a:p>
        </p:txBody>
      </p:sp>
      <p:graphicFrame>
        <p:nvGraphicFramePr>
          <p:cNvPr id="2052" name="Object 96"/>
          <p:cNvGraphicFramePr>
            <a:graphicFrameLocks noGrp="1" noChangeAspect="1"/>
          </p:cNvGraphicFramePr>
          <p:nvPr>
            <p:extLst>
              <p:ext uri="{D42A27DB-BD31-4B8C-83A1-F6EECF244321}">
                <p14:modId xmlns:p14="http://schemas.microsoft.com/office/powerpoint/2010/main" val="3804514916"/>
              </p:ext>
            </p:extLst>
          </p:nvPr>
        </p:nvGraphicFramePr>
        <p:xfrm>
          <a:off x="1918090" y="3740150"/>
          <a:ext cx="4772025" cy="860425"/>
        </p:xfrm>
        <a:graphic>
          <a:graphicData uri="http://schemas.openxmlformats.org/presentationml/2006/ole">
            <mc:AlternateContent xmlns:mc="http://schemas.openxmlformats.org/markup-compatibility/2006">
              <mc:Choice xmlns:v="urn:schemas-microsoft-com:vml" Requires="v">
                <p:oleObj spid="_x0000_s62474" name="Equation" r:id="rId4" imgW="2387520" imgH="431640" progId="Equation.DSMT4">
                  <p:embed/>
                </p:oleObj>
              </mc:Choice>
              <mc:Fallback>
                <p:oleObj name="Equation" r:id="rId4" imgW="2387520" imgH="431640" progId="Equation.DSMT4">
                  <p:embed/>
                  <p:pic>
                    <p:nvPicPr>
                      <p:cNvPr id="0" name="Object 9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0" y="3740150"/>
                        <a:ext cx="47720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直接连接符 9"/>
          <p:cNvCxnSpPr>
            <a:endCxn id="11" idx="0"/>
          </p:cNvCxnSpPr>
          <p:nvPr/>
        </p:nvCxnSpPr>
        <p:spPr bwMode="auto">
          <a:xfrm rot="10800000" flipV="1">
            <a:off x="3516992" y="4365104"/>
            <a:ext cx="1857482" cy="936104"/>
          </a:xfrm>
          <a:prstGeom prst="line">
            <a:avLst/>
          </a:prstGeom>
          <a:noFill/>
          <a:ln w="9525" cap="flat" cmpd="sng" algn="ctr">
            <a:solidFill>
              <a:srgbClr val="CC0099"/>
            </a:solidFill>
            <a:prstDash val="solid"/>
            <a:round/>
            <a:headEnd type="none" w="med" len="med"/>
            <a:tailEnd type="none" w="med" len="med"/>
          </a:ln>
          <a:effectLst/>
        </p:spPr>
      </p:cxnSp>
      <p:sp>
        <p:nvSpPr>
          <p:cNvPr id="11" name="矩形 10"/>
          <p:cNvSpPr/>
          <p:nvPr/>
        </p:nvSpPr>
        <p:spPr>
          <a:xfrm>
            <a:off x="1699827" y="5301208"/>
            <a:ext cx="3634329" cy="400110"/>
          </a:xfrm>
          <a:prstGeom prst="rect">
            <a:avLst/>
          </a:prstGeom>
        </p:spPr>
        <p:txBody>
          <a:bodyPr wrap="none">
            <a:spAutoFit/>
          </a:bodyPr>
          <a:lstStyle/>
          <a:p>
            <a:r>
              <a:rPr lang="en-US" altLang="zh-CN" sz="2000" dirty="0" smtClean="0">
                <a:solidFill>
                  <a:srgbClr val="CC0099"/>
                </a:solidFill>
                <a:latin typeface="Palatino Linotype" pitchFamily="18" charset="0"/>
              </a:rPr>
              <a:t>Latent </a:t>
            </a:r>
            <a:r>
              <a:rPr lang="en-US" sz="2000" dirty="0" smtClean="0">
                <a:solidFill>
                  <a:srgbClr val="CC0099"/>
                </a:solidFill>
                <a:latin typeface="Palatino Linotype" pitchFamily="18" charset="0"/>
              </a:rPr>
              <a:t>Consumer Preferences</a:t>
            </a:r>
            <a:endParaRPr lang="en-US" sz="2000" dirty="0">
              <a:solidFill>
                <a:srgbClr val="CC0099"/>
              </a:solidFill>
            </a:endParaRPr>
          </a:p>
        </p:txBody>
      </p:sp>
      <p:cxnSp>
        <p:nvCxnSpPr>
          <p:cNvPr id="15" name="直接连接符 14"/>
          <p:cNvCxnSpPr>
            <a:endCxn id="16" idx="0"/>
          </p:cNvCxnSpPr>
          <p:nvPr/>
        </p:nvCxnSpPr>
        <p:spPr bwMode="auto">
          <a:xfrm rot="16200000" flipH="1">
            <a:off x="5651250" y="4736400"/>
            <a:ext cx="1152128" cy="409536"/>
          </a:xfrm>
          <a:prstGeom prst="line">
            <a:avLst/>
          </a:prstGeom>
          <a:noFill/>
          <a:ln w="9525" cap="flat" cmpd="sng" algn="ctr">
            <a:solidFill>
              <a:srgbClr val="CC0099"/>
            </a:solidFill>
            <a:prstDash val="solid"/>
            <a:round/>
            <a:headEnd type="none" w="med" len="med"/>
            <a:tailEnd type="none" w="med" len="med"/>
          </a:ln>
          <a:effectLst/>
        </p:spPr>
      </p:cxnSp>
      <p:sp>
        <p:nvSpPr>
          <p:cNvPr id="16" name="矩形 15"/>
          <p:cNvSpPr/>
          <p:nvPr/>
        </p:nvSpPr>
        <p:spPr>
          <a:xfrm>
            <a:off x="5306388" y="5517232"/>
            <a:ext cx="2251387" cy="769441"/>
          </a:xfrm>
          <a:prstGeom prst="rect">
            <a:avLst/>
          </a:prstGeom>
        </p:spPr>
        <p:txBody>
          <a:bodyPr wrap="none">
            <a:spAutoFit/>
          </a:bodyPr>
          <a:lstStyle/>
          <a:p>
            <a:r>
              <a:rPr lang="en-US" altLang="zh-CN" sz="2000" dirty="0" smtClean="0">
                <a:solidFill>
                  <a:srgbClr val="CC0099"/>
                </a:solidFill>
                <a:latin typeface="Palatino Linotype" pitchFamily="18" charset="0"/>
              </a:rPr>
              <a:t>Observed Product</a:t>
            </a:r>
          </a:p>
          <a:p>
            <a:r>
              <a:rPr lang="en-US" sz="2000" dirty="0" smtClean="0">
                <a:solidFill>
                  <a:srgbClr val="CC0099"/>
                </a:solidFill>
                <a:latin typeface="Palatino Linotype" pitchFamily="18" charset="0"/>
              </a:rPr>
              <a:t>Characteristics</a:t>
            </a:r>
            <a:endParaRPr lang="en-US" sz="2000" dirty="0">
              <a:solidFill>
                <a:srgbClr val="CC0099"/>
              </a:solidFill>
            </a:endParaRPr>
          </a:p>
        </p:txBody>
      </p:sp>
      <p:cxnSp>
        <p:nvCxnSpPr>
          <p:cNvPr id="13" name="直接连接符 14"/>
          <p:cNvCxnSpPr>
            <a:stCxn id="2052" idx="3"/>
            <a:endCxn id="14" idx="0"/>
          </p:cNvCxnSpPr>
          <p:nvPr/>
        </p:nvCxnSpPr>
        <p:spPr bwMode="auto">
          <a:xfrm>
            <a:off x="6690115" y="4170362"/>
            <a:ext cx="1106175" cy="386296"/>
          </a:xfrm>
          <a:prstGeom prst="line">
            <a:avLst/>
          </a:prstGeom>
          <a:noFill/>
          <a:ln w="9525" cap="flat" cmpd="sng" algn="ctr">
            <a:solidFill>
              <a:srgbClr val="CC0099"/>
            </a:solidFill>
            <a:prstDash val="solid"/>
            <a:round/>
            <a:headEnd type="none" w="med" len="med"/>
            <a:tailEnd type="none" w="med" len="med"/>
          </a:ln>
          <a:effectLst/>
        </p:spPr>
      </p:cxnSp>
      <p:sp>
        <p:nvSpPr>
          <p:cNvPr id="14" name="矩形 15"/>
          <p:cNvSpPr/>
          <p:nvPr/>
        </p:nvSpPr>
        <p:spPr>
          <a:xfrm>
            <a:off x="6527930" y="4556658"/>
            <a:ext cx="2536720" cy="769441"/>
          </a:xfrm>
          <a:prstGeom prst="rect">
            <a:avLst/>
          </a:prstGeom>
        </p:spPr>
        <p:txBody>
          <a:bodyPr wrap="none">
            <a:spAutoFit/>
          </a:bodyPr>
          <a:lstStyle/>
          <a:p>
            <a:r>
              <a:rPr lang="en-US" altLang="zh-CN" sz="2000" dirty="0" smtClean="0">
                <a:solidFill>
                  <a:srgbClr val="CC0099"/>
                </a:solidFill>
                <a:latin typeface="Palatino Linotype" pitchFamily="18" charset="0"/>
              </a:rPr>
              <a:t>Unobserved Product</a:t>
            </a:r>
          </a:p>
          <a:p>
            <a:r>
              <a:rPr lang="en-US" sz="2000" dirty="0" smtClean="0">
                <a:solidFill>
                  <a:srgbClr val="CC0099"/>
                </a:solidFill>
                <a:latin typeface="Palatino Linotype" pitchFamily="18" charset="0"/>
              </a:rPr>
              <a:t>Characteristics</a:t>
            </a:r>
            <a:endParaRPr lang="en-US" sz="2000" dirty="0">
              <a:solidFill>
                <a:srgbClr val="CC0099"/>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312247" y="260648"/>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Utility Surplus</a:t>
            </a:r>
          </a:p>
        </p:txBody>
      </p:sp>
      <p:sp>
        <p:nvSpPr>
          <p:cNvPr id="6" name="Rectangle 18"/>
          <p:cNvSpPr>
            <a:spLocks noChangeArrowheads="1"/>
          </p:cNvSpPr>
          <p:nvPr/>
        </p:nvSpPr>
        <p:spPr bwMode="ltGray">
          <a:xfrm>
            <a:off x="899592" y="1412776"/>
            <a:ext cx="7704856" cy="892552"/>
          </a:xfrm>
          <a:prstGeom prst="rect">
            <a:avLst/>
          </a:prstGeom>
          <a:noFill/>
          <a:ln w="9525">
            <a:noFill/>
            <a:miter lim="800000"/>
            <a:headEnd/>
            <a:tailEnd/>
          </a:ln>
        </p:spPr>
        <p:txBody>
          <a:bodyPr wrap="square">
            <a:spAutoFit/>
          </a:bodyPr>
          <a:lstStyle/>
          <a:p>
            <a:pPr algn="l"/>
            <a:r>
              <a:rPr lang="en-US" altLang="zh-CN" dirty="0" smtClean="0">
                <a:solidFill>
                  <a:srgbClr val="CC0099"/>
                </a:solidFill>
                <a:latin typeface="Palatino Linotype" pitchFamily="18" charset="0"/>
              </a:rPr>
              <a:t>Utility Surplus</a:t>
            </a:r>
            <a:r>
              <a:rPr lang="en-US" altLang="zh-CN" sz="2800" dirty="0" smtClean="0">
                <a:solidFill>
                  <a:srgbClr val="CC0099"/>
                </a:solidFill>
                <a:latin typeface="Palatino Linotype" pitchFamily="18" charset="0"/>
              </a:rPr>
              <a:t> </a:t>
            </a:r>
            <a:r>
              <a:rPr lang="en-US" altLang="zh-CN" dirty="0" smtClean="0">
                <a:solidFill>
                  <a:schemeClr val="tx1"/>
                </a:solidFill>
                <a:latin typeface="Palatino Linotype" pitchFamily="18" charset="0"/>
              </a:rPr>
              <a:t>for a consumer is the </a:t>
            </a:r>
            <a:r>
              <a:rPr lang="en-US" altLang="zh-CN" i="1" dirty="0" smtClean="0">
                <a:solidFill>
                  <a:srgbClr val="CC0099"/>
                </a:solidFill>
                <a:latin typeface="Palatino Linotype" pitchFamily="18" charset="0"/>
              </a:rPr>
              <a:t>gain</a:t>
            </a:r>
            <a:r>
              <a:rPr lang="en-US" altLang="zh-CN" dirty="0" smtClean="0">
                <a:solidFill>
                  <a:schemeClr val="tx1"/>
                </a:solidFill>
                <a:latin typeface="Palatino Linotype" pitchFamily="18" charset="0"/>
              </a:rPr>
              <a:t> in the utility of product minus the </a:t>
            </a:r>
            <a:r>
              <a:rPr lang="en-US" altLang="zh-CN" i="1" dirty="0" smtClean="0">
                <a:solidFill>
                  <a:srgbClr val="CC0099"/>
                </a:solidFill>
                <a:latin typeface="Palatino Linotype" pitchFamily="18" charset="0"/>
              </a:rPr>
              <a:t>loss</a:t>
            </a:r>
            <a:r>
              <a:rPr lang="en-US" altLang="zh-CN" dirty="0" smtClean="0">
                <a:solidFill>
                  <a:schemeClr val="tx1"/>
                </a:solidFill>
                <a:latin typeface="Palatino Linotype" pitchFamily="18" charset="0"/>
              </a:rPr>
              <a:t> in the utility of money.</a:t>
            </a:r>
          </a:p>
        </p:txBody>
      </p:sp>
      <p:sp>
        <p:nvSpPr>
          <p:cNvPr id="8" name="Rectangle 18"/>
          <p:cNvSpPr>
            <a:spLocks noChangeArrowheads="1"/>
          </p:cNvSpPr>
          <p:nvPr/>
        </p:nvSpPr>
        <p:spPr bwMode="ltGray">
          <a:xfrm>
            <a:off x="971600" y="4725144"/>
            <a:ext cx="7560840" cy="1243417"/>
          </a:xfrm>
          <a:prstGeom prst="rect">
            <a:avLst/>
          </a:prstGeom>
          <a:noFill/>
          <a:ln w="9525">
            <a:noFill/>
            <a:miter lim="800000"/>
            <a:headEnd/>
            <a:tailEnd/>
          </a:ln>
        </p:spPr>
        <p:txBody>
          <a:bodyPr wrap="square">
            <a:spAutoFit/>
          </a:bodyPr>
          <a:lstStyle/>
          <a:p>
            <a:pPr algn="l"/>
            <a:r>
              <a:rPr lang="en-US" altLang="zh-CN" sz="2200" dirty="0" smtClean="0">
                <a:solidFill>
                  <a:srgbClr val="CC0099"/>
                </a:solidFill>
                <a:latin typeface="Palatino Linotype" pitchFamily="18" charset="0"/>
              </a:rPr>
              <a:t>The higher the surplus, the higher “value” from a product</a:t>
            </a:r>
            <a:endParaRPr lang="en-US" altLang="zh-CN" sz="2200" dirty="0">
              <a:solidFill>
                <a:srgbClr val="CC0099"/>
              </a:solidFill>
              <a:latin typeface="Palatino Linotype" pitchFamily="18" charset="0"/>
            </a:endParaRPr>
          </a:p>
          <a:p>
            <a:pPr algn="l"/>
            <a:endParaRPr lang="en-US" altLang="zh-CN" sz="2200" dirty="0" smtClean="0">
              <a:solidFill>
                <a:srgbClr val="CC0099"/>
              </a:solidFill>
              <a:latin typeface="Palatino Linotype" pitchFamily="18" charset="0"/>
            </a:endParaRPr>
          </a:p>
          <a:p>
            <a:r>
              <a:rPr lang="en-US" altLang="zh-CN" sz="2200" b="1" i="1" dirty="0" smtClean="0">
                <a:solidFill>
                  <a:srgbClr val="CC0099"/>
                </a:solidFill>
                <a:latin typeface="Palatino Linotype" pitchFamily="18" charset="0"/>
              </a:rPr>
              <a:t>Rank high the products that generate high surplus!</a:t>
            </a:r>
          </a:p>
        </p:txBody>
      </p:sp>
      <p:sp>
        <p:nvSpPr>
          <p:cNvPr id="10" name="AutoShape 57"/>
          <p:cNvSpPr>
            <a:spLocks noChangeArrowheads="1"/>
          </p:cNvSpPr>
          <p:nvPr/>
        </p:nvSpPr>
        <p:spPr bwMode="auto">
          <a:xfrm>
            <a:off x="1321376" y="6237312"/>
            <a:ext cx="6768752" cy="576064"/>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sz="2200" dirty="0" smtClean="0">
                <a:solidFill>
                  <a:srgbClr val="CC3399"/>
                </a:solidFill>
                <a:latin typeface="Palatino Linotype" pitchFamily="18" charset="0"/>
                <a:ea typeface="宋体" charset="-122"/>
              </a:rPr>
              <a:t>Key Challenge:  How to estimate the preferences?</a:t>
            </a:r>
            <a:endParaRPr lang="en-US" altLang="zh-CN" sz="2200" b="1" dirty="0" smtClean="0">
              <a:solidFill>
                <a:srgbClr val="CC3399"/>
              </a:solidFill>
              <a:latin typeface="Palatino Linotype" pitchFamily="18" charset="0"/>
              <a:ea typeface="宋体" charset="-122"/>
            </a:endParaRPr>
          </a:p>
        </p:txBody>
      </p:sp>
      <p:grpSp>
        <p:nvGrpSpPr>
          <p:cNvPr id="20" name="组合 19"/>
          <p:cNvGrpSpPr/>
          <p:nvPr/>
        </p:nvGrpSpPr>
        <p:grpSpPr>
          <a:xfrm>
            <a:off x="899592" y="3068960"/>
            <a:ext cx="7977187" cy="634360"/>
            <a:chOff x="228277" y="3022154"/>
            <a:chExt cx="7977187" cy="634360"/>
          </a:xfrm>
        </p:grpSpPr>
        <p:graphicFrame>
          <p:nvGraphicFramePr>
            <p:cNvPr id="11" name="Object 2"/>
            <p:cNvGraphicFramePr>
              <a:graphicFrameLocks noChangeAspect="1"/>
            </p:cNvGraphicFramePr>
            <p:nvPr/>
          </p:nvGraphicFramePr>
          <p:xfrm>
            <a:off x="228277" y="3022154"/>
            <a:ext cx="7977187" cy="355600"/>
          </p:xfrm>
          <a:graphic>
            <a:graphicData uri="http://schemas.openxmlformats.org/presentationml/2006/ole">
              <mc:AlternateContent xmlns:mc="http://schemas.openxmlformats.org/markup-compatibility/2006">
                <mc:Choice xmlns:v="urn:schemas-microsoft-com:vml" Requires="v">
                  <p:oleObj spid="_x0000_s3110" name="Equation" r:id="rId5" imgW="4457520" imgH="203040" progId="Equation.DSMT4">
                    <p:embed/>
                  </p:oleObj>
                </mc:Choice>
                <mc:Fallback>
                  <p:oleObj name="Equation" r:id="rId5" imgW="445752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77" y="3022154"/>
                          <a:ext cx="7977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sp>
          <p:nvSpPr>
            <p:cNvPr id="12" name="Left Brace 98"/>
            <p:cNvSpPr>
              <a:spLocks/>
            </p:cNvSpPr>
            <p:nvPr/>
          </p:nvSpPr>
          <p:spPr bwMode="auto">
            <a:xfrm rot="16200000">
              <a:off x="3074317" y="2696394"/>
              <a:ext cx="274320" cy="1645920"/>
            </a:xfrm>
            <a:prstGeom prst="leftBrace">
              <a:avLst>
                <a:gd name="adj1" fmla="val 42269"/>
                <a:gd name="adj2" fmla="val 50000"/>
              </a:avLst>
            </a:prstGeom>
            <a:noFill/>
            <a:ln w="28575" algn="ctr">
              <a:solidFill>
                <a:srgbClr val="800080"/>
              </a:solidFill>
              <a:round/>
              <a:headEnd/>
              <a:tailEnd/>
            </a:ln>
          </p:spPr>
          <p:txBody>
            <a:bodyPr wrap="square" lIns="360000" tIns="72000" rIns="360000" bIns="180000">
              <a:spAutoFit/>
            </a:bodyPr>
            <a:lstStyle/>
            <a:p>
              <a:pPr defTabSz="881063"/>
              <a:endParaRPr lang="en-US" sz="1800"/>
            </a:p>
          </p:txBody>
        </p:sp>
      </p:grpSp>
      <p:graphicFrame>
        <p:nvGraphicFramePr>
          <p:cNvPr id="3078" name="Object 6"/>
          <p:cNvGraphicFramePr>
            <a:graphicFrameLocks noChangeAspect="1"/>
          </p:cNvGraphicFramePr>
          <p:nvPr/>
        </p:nvGraphicFramePr>
        <p:xfrm>
          <a:off x="3108896" y="3573016"/>
          <a:ext cx="1535112" cy="779462"/>
        </p:xfrm>
        <a:graphic>
          <a:graphicData uri="http://schemas.openxmlformats.org/presentationml/2006/ole">
            <mc:AlternateContent xmlns:mc="http://schemas.openxmlformats.org/markup-compatibility/2006">
              <mc:Choice xmlns:v="urn:schemas-microsoft-com:vml" Requires="v">
                <p:oleObj spid="_x0000_s3111" name="Equation" r:id="rId7" imgW="850680" imgH="431640" progId="Equation.DSMT4">
                  <p:embed/>
                </p:oleObj>
              </mc:Choice>
              <mc:Fallback>
                <p:oleObj name="Equation" r:id="rId7" imgW="85068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8896" y="3573016"/>
                        <a:ext cx="153511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5629532" y="3804806"/>
          <a:ext cx="557213" cy="301625"/>
        </p:xfrm>
        <a:graphic>
          <a:graphicData uri="http://schemas.openxmlformats.org/presentationml/2006/ole">
            <mc:AlternateContent xmlns:mc="http://schemas.openxmlformats.org/markup-compatibility/2006">
              <mc:Choice xmlns:v="urn:schemas-microsoft-com:vml" Requires="v">
                <p:oleObj spid="_x0000_s3112" name="Equation" r:id="rId9" imgW="304560" imgH="164880" progId="Equation.DSMT4">
                  <p:embed/>
                </p:oleObj>
              </mc:Choice>
              <mc:Fallback>
                <p:oleObj name="Equation" r:id="rId9" imgW="304560" imgH="1648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9532" y="3804806"/>
                        <a:ext cx="5572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7868602" y="3836338"/>
          <a:ext cx="238125" cy="261938"/>
        </p:xfrm>
        <a:graphic>
          <a:graphicData uri="http://schemas.openxmlformats.org/presentationml/2006/ole">
            <mc:AlternateContent xmlns:mc="http://schemas.openxmlformats.org/markup-compatibility/2006">
              <mc:Choice xmlns:v="urn:schemas-microsoft-com:vml" Requires="v">
                <p:oleObj spid="_x0000_s3113" name="Equation" r:id="rId11" imgW="126720" imgH="139680" progId="Equation.DSMT4">
                  <p:embed/>
                </p:oleObj>
              </mc:Choice>
              <mc:Fallback>
                <p:oleObj name="Equation" r:id="rId11" imgW="126720" imgH="1396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8602" y="3836338"/>
                        <a:ext cx="2381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Left Brace 98"/>
          <p:cNvSpPr>
            <a:spLocks/>
          </p:cNvSpPr>
          <p:nvPr/>
        </p:nvSpPr>
        <p:spPr bwMode="auto">
          <a:xfrm rot="16200000">
            <a:off x="5781064" y="2752144"/>
            <a:ext cx="274320" cy="1645920"/>
          </a:xfrm>
          <a:prstGeom prst="leftBrace">
            <a:avLst>
              <a:gd name="adj1" fmla="val 42269"/>
              <a:gd name="adj2" fmla="val 50000"/>
            </a:avLst>
          </a:prstGeom>
          <a:noFill/>
          <a:ln w="28575" algn="ctr">
            <a:solidFill>
              <a:srgbClr val="800080"/>
            </a:solidFill>
            <a:round/>
            <a:headEnd/>
            <a:tailEnd/>
          </a:ln>
        </p:spPr>
        <p:txBody>
          <a:bodyPr wrap="square" lIns="360000" tIns="72000" rIns="360000" bIns="180000">
            <a:spAutoFit/>
          </a:bodyPr>
          <a:lstStyle/>
          <a:p>
            <a:pPr defTabSz="881063"/>
            <a:endParaRPr lang="en-US" sz="1800"/>
          </a:p>
        </p:txBody>
      </p:sp>
      <p:sp>
        <p:nvSpPr>
          <p:cNvPr id="22" name="Left Brace 98"/>
          <p:cNvSpPr>
            <a:spLocks/>
          </p:cNvSpPr>
          <p:nvPr/>
        </p:nvSpPr>
        <p:spPr bwMode="auto">
          <a:xfrm rot="16200000">
            <a:off x="7850088" y="2743201"/>
            <a:ext cx="274320" cy="1645920"/>
          </a:xfrm>
          <a:prstGeom prst="leftBrace">
            <a:avLst>
              <a:gd name="adj1" fmla="val 42269"/>
              <a:gd name="adj2" fmla="val 50000"/>
            </a:avLst>
          </a:prstGeom>
          <a:noFill/>
          <a:ln w="28575" algn="ctr">
            <a:solidFill>
              <a:srgbClr val="800080"/>
            </a:solidFill>
            <a:round/>
            <a:headEnd/>
            <a:tailEnd/>
          </a:ln>
        </p:spPr>
        <p:txBody>
          <a:bodyPr wrap="square" lIns="360000" tIns="72000" rIns="360000" bIns="180000">
            <a:spAutoFit/>
          </a:bodyPr>
          <a:lstStyle/>
          <a:p>
            <a:pPr defTabSz="881063"/>
            <a:endParaRPr lang="en-US" sz="1800"/>
          </a:p>
        </p:txBody>
      </p:sp>
      <p:sp>
        <p:nvSpPr>
          <p:cNvPr id="23" name="椭圆 22"/>
          <p:cNvSpPr>
            <a:spLocks noChangeAspect="1"/>
          </p:cNvSpPr>
          <p:nvPr/>
        </p:nvSpPr>
        <p:spPr bwMode="auto">
          <a:xfrm>
            <a:off x="3372574" y="3717032"/>
            <a:ext cx="457200" cy="457200"/>
          </a:xfrm>
          <a:prstGeom prst="ellipse">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1C2A94"/>
              </a:solidFill>
              <a:effectLst/>
              <a:latin typeface="Arial" charset="0"/>
              <a:ea typeface="黑体" pitchFamily="2" charset="-122"/>
            </a:endParaRPr>
          </a:p>
        </p:txBody>
      </p:sp>
      <p:sp>
        <p:nvSpPr>
          <p:cNvPr id="24" name="椭圆 23"/>
          <p:cNvSpPr>
            <a:spLocks noChangeAspect="1"/>
          </p:cNvSpPr>
          <p:nvPr/>
        </p:nvSpPr>
        <p:spPr bwMode="auto">
          <a:xfrm>
            <a:off x="5492338" y="3701266"/>
            <a:ext cx="457200" cy="457200"/>
          </a:xfrm>
          <a:prstGeom prst="ellipse">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1C2A94"/>
              </a:solidFill>
              <a:effectLst/>
              <a:latin typeface="Arial" charset="0"/>
              <a:ea typeface="黑体" pitchFamily="2" charset="-122"/>
            </a:endParaRPr>
          </a:p>
        </p:txBody>
      </p:sp>
    </p:spTree>
    <p:custDataLst>
      <p:tags r:id="rId2"/>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07504" y="260648"/>
            <a:ext cx="8784976" cy="830263"/>
          </a:xfrm>
        </p:spPr>
        <p:txBody>
          <a:bodyPr>
            <a:normAutofit fontScale="90000"/>
          </a:bodyPr>
          <a:lstStyle/>
          <a:p>
            <a:r>
              <a:rPr lang="en-US" altLang="zh-CN" sz="3200" dirty="0" smtClean="0">
                <a:solidFill>
                  <a:srgbClr val="660066"/>
                </a:solidFill>
                <a:latin typeface="Palatino Linotype" pitchFamily="18" charset="0"/>
                <a:ea typeface="宋体" pitchFamily="2" charset="-122"/>
              </a:rPr>
              <a:t>From Utility Surplus to Market Shares and Back: </a:t>
            </a:r>
            <a:r>
              <a:rPr lang="en-US" altLang="zh-CN" sz="3200" dirty="0" err="1" smtClean="0">
                <a:solidFill>
                  <a:srgbClr val="660066"/>
                </a:solidFill>
                <a:latin typeface="Palatino Linotype" pitchFamily="18" charset="0"/>
                <a:ea typeface="宋体" pitchFamily="2" charset="-122"/>
              </a:rPr>
              <a:t>Logit</a:t>
            </a:r>
            <a:r>
              <a:rPr lang="en-US" altLang="zh-CN" sz="3200" dirty="0" smtClean="0">
                <a:solidFill>
                  <a:srgbClr val="660066"/>
                </a:solidFill>
                <a:latin typeface="Palatino Linotype" pitchFamily="18" charset="0"/>
                <a:ea typeface="宋体" pitchFamily="2" charset="-122"/>
              </a:rPr>
              <a:t> Model (McFadden 1974) </a:t>
            </a:r>
          </a:p>
        </p:txBody>
      </p:sp>
      <p:sp>
        <p:nvSpPr>
          <p:cNvPr id="6" name="Rectangle 18"/>
          <p:cNvSpPr>
            <a:spLocks noChangeArrowheads="1"/>
          </p:cNvSpPr>
          <p:nvPr/>
        </p:nvSpPr>
        <p:spPr bwMode="ltGray">
          <a:xfrm>
            <a:off x="611560" y="1412776"/>
            <a:ext cx="7992888" cy="1348061"/>
          </a:xfrm>
          <a:prstGeom prst="rect">
            <a:avLst/>
          </a:prstGeom>
          <a:noFill/>
          <a:ln w="9525">
            <a:noFill/>
            <a:miter lim="800000"/>
            <a:headEnd/>
            <a:tailEnd/>
          </a:ln>
        </p:spPr>
        <p:txBody>
          <a:bodyPr wrap="square">
            <a:spAutoFit/>
          </a:bodyPr>
          <a:lstStyle/>
          <a:p>
            <a:pPr algn="l"/>
            <a:r>
              <a:rPr lang="en-US" altLang="zh-CN" dirty="0" smtClean="0">
                <a:solidFill>
                  <a:srgbClr val="CC0099"/>
                </a:solidFill>
                <a:latin typeface="Palatino Linotype" pitchFamily="18" charset="0"/>
              </a:rPr>
              <a:t>Utility is fundamentally private: We can </a:t>
            </a:r>
            <a:r>
              <a:rPr lang="en-US" altLang="zh-CN" b="1" i="1" dirty="0" smtClean="0">
                <a:solidFill>
                  <a:srgbClr val="CC0099"/>
                </a:solidFill>
                <a:latin typeface="Palatino Linotype" pitchFamily="18" charset="0"/>
              </a:rPr>
              <a:t>never</a:t>
            </a:r>
            <a:r>
              <a:rPr lang="en-US" altLang="zh-CN" dirty="0" smtClean="0">
                <a:solidFill>
                  <a:srgbClr val="CC0099"/>
                </a:solidFill>
                <a:latin typeface="Palatino Linotype" pitchFamily="18" charset="0"/>
              </a:rPr>
              <a:t> observe it!</a:t>
            </a:r>
          </a:p>
          <a:p>
            <a:pPr algn="l"/>
            <a:endParaRPr lang="en-US" altLang="zh-CN" dirty="0">
              <a:solidFill>
                <a:srgbClr val="CC0099"/>
              </a:solidFill>
              <a:latin typeface="Palatino Linotype" pitchFamily="18" charset="0"/>
            </a:endParaRPr>
          </a:p>
          <a:p>
            <a:r>
              <a:rPr lang="en-US" altLang="zh-CN" b="1" dirty="0" smtClean="0">
                <a:solidFill>
                  <a:srgbClr val="CC0099"/>
                </a:solidFill>
                <a:latin typeface="Palatino Linotype" pitchFamily="18" charset="0"/>
              </a:rPr>
              <a:t>But we can observe actions driven by utility!</a:t>
            </a:r>
            <a:endParaRPr lang="en-US" altLang="zh-CN" b="1" dirty="0" smtClean="0">
              <a:solidFill>
                <a:schemeClr val="tx1"/>
              </a:solidFill>
              <a:latin typeface="Palatino Linotype" pitchFamily="18" charset="0"/>
            </a:endParaRPr>
          </a:p>
        </p:txBody>
      </p:sp>
      <p:sp>
        <p:nvSpPr>
          <p:cNvPr id="2" name="Rectangle 1"/>
          <p:cNvSpPr/>
          <p:nvPr/>
        </p:nvSpPr>
        <p:spPr>
          <a:xfrm>
            <a:off x="1259632" y="4509120"/>
            <a:ext cx="684076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en-US" altLang="zh-CN" sz="2000" dirty="0">
                <a:solidFill>
                  <a:srgbClr val="CC0099"/>
                </a:solidFill>
                <a:latin typeface="Palatino Linotype" pitchFamily="18" charset="0"/>
              </a:rPr>
              <a:t>Assumption:  </a:t>
            </a:r>
            <a:r>
              <a:rPr lang="en-US" altLang="zh-CN" sz="2000" dirty="0">
                <a:solidFill>
                  <a:schemeClr val="tx1"/>
                </a:solidFill>
                <a:latin typeface="Palatino Linotype" pitchFamily="18" charset="0"/>
              </a:rPr>
              <a:t>Everyone </a:t>
            </a:r>
            <a:r>
              <a:rPr lang="en-US" altLang="zh-CN" sz="2000" dirty="0" smtClean="0">
                <a:solidFill>
                  <a:schemeClr val="tx1"/>
                </a:solidFill>
                <a:latin typeface="Palatino Linotype" pitchFamily="18" charset="0"/>
              </a:rPr>
              <a:t>has similar preferences, together with has </a:t>
            </a:r>
            <a:r>
              <a:rPr lang="en-US" altLang="zh-CN" sz="2000" dirty="0">
                <a:solidFill>
                  <a:schemeClr val="tx1"/>
                </a:solidFill>
                <a:latin typeface="Palatino Linotype" pitchFamily="18" charset="0"/>
              </a:rPr>
              <a:t>a personal component of choice, the error term </a:t>
            </a:r>
            <a:r>
              <a:rPr lang="el-GR" altLang="zh-CN" sz="2000" dirty="0">
                <a:solidFill>
                  <a:schemeClr val="tx1"/>
                </a:solidFill>
                <a:latin typeface="Palatino Linotype" pitchFamily="18" charset="0"/>
              </a:rPr>
              <a:t>ε</a:t>
            </a:r>
            <a:endParaRPr lang="en-US" altLang="zh-CN" sz="2000" dirty="0">
              <a:solidFill>
                <a:schemeClr val="tx1"/>
              </a:solidFill>
              <a:latin typeface="Palatino Linotype" pitchFamily="18" charset="0"/>
            </a:endParaRPr>
          </a:p>
        </p:txBody>
      </p:sp>
      <p:sp>
        <p:nvSpPr>
          <p:cNvPr id="17" name="Rectangle 18"/>
          <p:cNvSpPr>
            <a:spLocks noChangeArrowheads="1"/>
          </p:cNvSpPr>
          <p:nvPr/>
        </p:nvSpPr>
        <p:spPr bwMode="ltGray">
          <a:xfrm>
            <a:off x="467544" y="3140968"/>
            <a:ext cx="8280920" cy="769441"/>
          </a:xfrm>
          <a:prstGeom prst="rect">
            <a:avLst/>
          </a:prstGeom>
          <a:noFill/>
          <a:ln w="9525">
            <a:noFill/>
            <a:miter lim="800000"/>
            <a:headEnd/>
            <a:tailEnd/>
          </a:ln>
        </p:spPr>
        <p:txBody>
          <a:bodyPr wrap="square">
            <a:spAutoFit/>
          </a:bodyPr>
          <a:lstStyle/>
          <a:p>
            <a:pPr algn="l"/>
            <a:r>
              <a:rPr lang="en-US" altLang="zh-CN" sz="2000" dirty="0" smtClean="0">
                <a:solidFill>
                  <a:srgbClr val="CC0099"/>
                </a:solidFill>
                <a:latin typeface="Palatino Linotype" pitchFamily="18" charset="0"/>
              </a:rPr>
              <a:t>Observed Market Share_j </a:t>
            </a:r>
            <a:r>
              <a:rPr lang="en-US" altLang="zh-CN" sz="2000" dirty="0" smtClean="0">
                <a:solidFill>
                  <a:schemeClr val="tx1"/>
                </a:solidFill>
                <a:latin typeface="Palatino Linotype" pitchFamily="18" charset="0"/>
              </a:rPr>
              <a:t>= Pr(Consumers choose j over everything else)</a:t>
            </a:r>
          </a:p>
          <a:p>
            <a:pPr algn="l"/>
            <a:r>
              <a:rPr lang="en-US" altLang="zh-CN" sz="2000" dirty="0" smtClean="0">
                <a:solidFill>
                  <a:schemeClr val="tx1"/>
                </a:solidFill>
                <a:latin typeface="Palatino Linotype" pitchFamily="18" charset="0"/>
              </a:rPr>
              <a:t>                                              = Pr(</a:t>
            </a:r>
            <a:r>
              <a:rPr lang="en-US" altLang="zh-CN" sz="2000" dirty="0" err="1" smtClean="0">
                <a:solidFill>
                  <a:schemeClr val="tx1"/>
                </a:solidFill>
                <a:latin typeface="Palatino Linotype" pitchFamily="18" charset="0"/>
              </a:rPr>
              <a:t>Surplus_j</a:t>
            </a:r>
            <a:r>
              <a:rPr lang="en-US" altLang="zh-CN" sz="2000" dirty="0" smtClean="0">
                <a:solidFill>
                  <a:schemeClr val="tx1"/>
                </a:solidFill>
                <a:latin typeface="Palatino Linotype" pitchFamily="18" charset="0"/>
              </a:rPr>
              <a:t> &gt; Surplus_everything else)</a:t>
            </a:r>
          </a:p>
        </p:txBody>
      </p:sp>
      <p:sp>
        <p:nvSpPr>
          <p:cNvPr id="34" name="Rectangle 18"/>
          <p:cNvSpPr>
            <a:spLocks noChangeArrowheads="1"/>
          </p:cNvSpPr>
          <p:nvPr/>
        </p:nvSpPr>
        <p:spPr bwMode="ltGray">
          <a:xfrm>
            <a:off x="611560" y="5812724"/>
            <a:ext cx="8100392" cy="369332"/>
          </a:xfrm>
          <a:prstGeom prst="rect">
            <a:avLst/>
          </a:prstGeom>
          <a:noFill/>
          <a:ln w="9525">
            <a:noFill/>
            <a:miter lim="800000"/>
            <a:headEnd/>
            <a:tailEnd/>
          </a:ln>
        </p:spPr>
        <p:txBody>
          <a:bodyPr wrap="square">
            <a:spAutoFit/>
          </a:bodyPr>
          <a:lstStyle/>
          <a:p>
            <a:pPr algn="l"/>
            <a:r>
              <a:rPr lang="en-US" altLang="zh-CN" sz="1800" dirty="0" smtClean="0">
                <a:solidFill>
                  <a:srgbClr val="CC0099"/>
                </a:solidFill>
                <a:latin typeface="Palatino Linotype" pitchFamily="18" charset="0"/>
              </a:rPr>
              <a:t>Estimation Strategy:                       </a:t>
            </a:r>
            <a:r>
              <a:rPr lang="en-US" altLang="zh-CN" sz="1800" dirty="0" smtClean="0">
                <a:solidFill>
                  <a:schemeClr val="tx1"/>
                </a:solidFill>
                <a:latin typeface="Palatino Linotype" pitchFamily="18" charset="0"/>
              </a:rPr>
              <a:t>is proportional to the </a:t>
            </a:r>
            <a:r>
              <a:rPr lang="en-US" altLang="zh-CN" sz="1800" dirty="0" smtClean="0">
                <a:solidFill>
                  <a:srgbClr val="CC0099"/>
                </a:solidFill>
                <a:latin typeface="Palatino Linotype" pitchFamily="18" charset="0"/>
              </a:rPr>
              <a:t>market share</a:t>
            </a:r>
            <a:r>
              <a:rPr lang="en-US" altLang="zh-CN" sz="1800" dirty="0" smtClean="0">
                <a:solidFill>
                  <a:schemeClr val="tx1"/>
                </a:solidFill>
                <a:latin typeface="Palatino Linotype" pitchFamily="18" charset="0"/>
              </a:rPr>
              <a:t>.</a:t>
            </a:r>
          </a:p>
        </p:txBody>
      </p:sp>
      <p:graphicFrame>
        <p:nvGraphicFramePr>
          <p:cNvPr id="35" name="Object 5"/>
          <p:cNvGraphicFramePr>
            <a:graphicFrameLocks noChangeAspect="1"/>
          </p:cNvGraphicFramePr>
          <p:nvPr>
            <p:extLst>
              <p:ext uri="{D42A27DB-BD31-4B8C-83A1-F6EECF244321}">
                <p14:modId xmlns:p14="http://schemas.microsoft.com/office/powerpoint/2010/main" val="2261697613"/>
              </p:ext>
            </p:extLst>
          </p:nvPr>
        </p:nvGraphicFramePr>
        <p:xfrm>
          <a:off x="2915816" y="5812724"/>
          <a:ext cx="1077913" cy="384175"/>
        </p:xfrm>
        <a:graphic>
          <a:graphicData uri="http://schemas.openxmlformats.org/presentationml/2006/ole">
            <mc:AlternateContent xmlns:mc="http://schemas.openxmlformats.org/markup-compatibility/2006">
              <mc:Choice xmlns:v="urn:schemas-microsoft-com:vml" Requires="v">
                <p:oleObj spid="_x0000_s68614" name="Equation" r:id="rId5" imgW="711000" imgH="253800" progId="Equation.DSMT4">
                  <p:embed/>
                </p:oleObj>
              </mc:Choice>
              <mc:Fallback>
                <p:oleObj name="Equation" r:id="rId5" imgW="71100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5812724"/>
                        <a:ext cx="10779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06619740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439416" y="0"/>
            <a:ext cx="6553200" cy="830263"/>
          </a:xfrm>
        </p:spPr>
        <p:txBody>
          <a:bodyPr/>
          <a:lstStyle/>
          <a:p>
            <a:pPr eaLnBrk="1" hangingPunct="1"/>
            <a:r>
              <a:rPr lang="en-US" altLang="zh-CN" sz="3200" dirty="0" err="1" smtClean="0">
                <a:solidFill>
                  <a:srgbClr val="660066"/>
                </a:solidFill>
                <a:latin typeface="Palatino Linotype" pitchFamily="18" charset="0"/>
                <a:ea typeface="宋体" pitchFamily="2" charset="-122"/>
              </a:rPr>
              <a:t>Logit</a:t>
            </a:r>
            <a:r>
              <a:rPr lang="en-US" altLang="zh-CN" sz="3200" dirty="0" smtClean="0">
                <a:solidFill>
                  <a:srgbClr val="660066"/>
                </a:solidFill>
                <a:latin typeface="Palatino Linotype" pitchFamily="18" charset="0"/>
                <a:ea typeface="宋体" pitchFamily="2" charset="-122"/>
              </a:rPr>
              <a:t> Model - Estimation</a:t>
            </a:r>
          </a:p>
        </p:txBody>
      </p:sp>
      <p:graphicFrame>
        <p:nvGraphicFramePr>
          <p:cNvPr id="4104" name="Object 8"/>
          <p:cNvGraphicFramePr>
            <a:graphicFrameLocks noChangeAspect="1"/>
          </p:cNvGraphicFramePr>
          <p:nvPr>
            <p:extLst>
              <p:ext uri="{D42A27DB-BD31-4B8C-83A1-F6EECF244321}">
                <p14:modId xmlns:p14="http://schemas.microsoft.com/office/powerpoint/2010/main" val="3718821677"/>
              </p:ext>
            </p:extLst>
          </p:nvPr>
        </p:nvGraphicFramePr>
        <p:xfrm>
          <a:off x="2807296" y="2626568"/>
          <a:ext cx="3567112" cy="776288"/>
        </p:xfrm>
        <a:graphic>
          <a:graphicData uri="http://schemas.openxmlformats.org/presentationml/2006/ole">
            <mc:AlternateContent xmlns:mc="http://schemas.openxmlformats.org/markup-compatibility/2006">
              <mc:Choice xmlns:v="urn:schemas-microsoft-com:vml" Requires="v">
                <p:oleObj spid="_x0000_s69660" name="Equation" r:id="rId4" imgW="2158920" imgH="482400" progId="Equation.DSMT4">
                  <p:embed/>
                </p:oleObj>
              </mc:Choice>
              <mc:Fallback>
                <p:oleObj name="Equation" r:id="rId4" imgW="2158920" imgH="48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296" y="2626568"/>
                        <a:ext cx="35671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val="3759328133"/>
              </p:ext>
            </p:extLst>
          </p:nvPr>
        </p:nvGraphicFramePr>
        <p:xfrm>
          <a:off x="2773555" y="1797571"/>
          <a:ext cx="3567113" cy="757237"/>
        </p:xfrm>
        <a:graphic>
          <a:graphicData uri="http://schemas.openxmlformats.org/presentationml/2006/ole">
            <mc:AlternateContent xmlns:mc="http://schemas.openxmlformats.org/markup-compatibility/2006">
              <mc:Choice xmlns:v="urn:schemas-microsoft-com:vml" Requires="v">
                <p:oleObj spid="_x0000_s69661" name="Equation" r:id="rId6" imgW="2158920" imgH="469800" progId="Equation.DSMT4">
                  <p:embed/>
                </p:oleObj>
              </mc:Choice>
              <mc:Fallback>
                <p:oleObj name="Equation" r:id="rId6" imgW="215892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3555" y="1797571"/>
                        <a:ext cx="35671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sp>
        <p:nvSpPr>
          <p:cNvPr id="14" name="矩形 13"/>
          <p:cNvSpPr/>
          <p:nvPr/>
        </p:nvSpPr>
        <p:spPr>
          <a:xfrm>
            <a:off x="6591232" y="1737211"/>
            <a:ext cx="2228174" cy="338554"/>
          </a:xfrm>
          <a:prstGeom prst="rect">
            <a:avLst/>
          </a:prstGeom>
        </p:spPr>
        <p:txBody>
          <a:bodyPr wrap="none">
            <a:spAutoFit/>
          </a:bodyPr>
          <a:lstStyle/>
          <a:p>
            <a:r>
              <a:rPr lang="en-US" altLang="zh-CN" sz="1600" dirty="0" smtClean="0">
                <a:solidFill>
                  <a:schemeClr val="tx1"/>
                </a:solidFill>
                <a:latin typeface="Palatino Linotype" pitchFamily="18" charset="0"/>
              </a:rPr>
              <a:t>observed demand for j</a:t>
            </a:r>
            <a:endParaRPr lang="en-US" sz="1600" dirty="0"/>
          </a:p>
        </p:txBody>
      </p:sp>
      <p:sp>
        <p:nvSpPr>
          <p:cNvPr id="18" name="矩形 17"/>
          <p:cNvSpPr/>
          <p:nvPr/>
        </p:nvSpPr>
        <p:spPr>
          <a:xfrm>
            <a:off x="6591232" y="2265732"/>
            <a:ext cx="2325958" cy="338554"/>
          </a:xfrm>
          <a:prstGeom prst="rect">
            <a:avLst/>
          </a:prstGeom>
        </p:spPr>
        <p:txBody>
          <a:bodyPr wrap="none">
            <a:spAutoFit/>
          </a:bodyPr>
          <a:lstStyle/>
          <a:p>
            <a:r>
              <a:rPr lang="en-US" altLang="zh-CN" sz="1600" dirty="0" smtClean="0">
                <a:solidFill>
                  <a:schemeClr val="tx1"/>
                </a:solidFill>
                <a:latin typeface="Palatino Linotype" pitchFamily="18" charset="0"/>
              </a:rPr>
              <a:t>observed total demand</a:t>
            </a:r>
            <a:endParaRPr lang="en-US" sz="1600" dirty="0"/>
          </a:p>
        </p:txBody>
      </p:sp>
      <p:cxnSp>
        <p:nvCxnSpPr>
          <p:cNvPr id="23" name="直接连接符 22"/>
          <p:cNvCxnSpPr/>
          <p:nvPr/>
        </p:nvCxnSpPr>
        <p:spPr bwMode="auto">
          <a:xfrm flipV="1">
            <a:off x="6228184" y="2385834"/>
            <a:ext cx="363048" cy="24710"/>
          </a:xfrm>
          <a:prstGeom prst="line">
            <a:avLst/>
          </a:prstGeom>
          <a:noFill/>
          <a:ln w="9525" cap="flat" cmpd="sng" algn="ctr">
            <a:solidFill>
              <a:schemeClr val="tx1"/>
            </a:solidFill>
            <a:prstDash val="solid"/>
            <a:round/>
            <a:headEnd type="none" w="med" len="med"/>
            <a:tailEnd type="none" w="med" len="med"/>
          </a:ln>
          <a:effectLst/>
        </p:spPr>
      </p:cxnSp>
      <p:cxnSp>
        <p:nvCxnSpPr>
          <p:cNvPr id="24" name="直接连接符 23"/>
          <p:cNvCxnSpPr/>
          <p:nvPr/>
        </p:nvCxnSpPr>
        <p:spPr bwMode="auto">
          <a:xfrm flipV="1">
            <a:off x="6156176" y="1906488"/>
            <a:ext cx="435056" cy="144016"/>
          </a:xfrm>
          <a:prstGeom prst="line">
            <a:avLst/>
          </a:prstGeom>
          <a:noFill/>
          <a:ln w="9525" cap="flat" cmpd="sng" algn="ctr">
            <a:solidFill>
              <a:schemeClr val="tx1"/>
            </a:solidFill>
            <a:prstDash val="solid"/>
            <a:round/>
            <a:headEnd type="none" w="med" len="med"/>
            <a:tailEnd type="none" w="med" len="med"/>
          </a:ln>
          <a:effectLst/>
        </p:spPr>
      </p:cxnSp>
      <p:graphicFrame>
        <p:nvGraphicFramePr>
          <p:cNvPr id="5127" name="Object 7"/>
          <p:cNvGraphicFramePr>
            <a:graphicFrameLocks noChangeAspect="1"/>
          </p:cNvGraphicFramePr>
          <p:nvPr>
            <p:extLst>
              <p:ext uri="{D42A27DB-BD31-4B8C-83A1-F6EECF244321}">
                <p14:modId xmlns:p14="http://schemas.microsoft.com/office/powerpoint/2010/main" val="1511608379"/>
              </p:ext>
            </p:extLst>
          </p:nvPr>
        </p:nvGraphicFramePr>
        <p:xfrm>
          <a:off x="2739553" y="3597771"/>
          <a:ext cx="3776663" cy="695325"/>
        </p:xfrm>
        <a:graphic>
          <a:graphicData uri="http://schemas.openxmlformats.org/presentationml/2006/ole">
            <mc:AlternateContent xmlns:mc="http://schemas.openxmlformats.org/markup-compatibility/2006">
              <mc:Choice xmlns:v="urn:schemas-microsoft-com:vml" Requires="v">
                <p:oleObj spid="_x0000_s69662" name="Equation" r:id="rId8" imgW="2286000" imgH="431640" progId="Equation.DSMT4">
                  <p:embed/>
                </p:oleObj>
              </mc:Choice>
              <mc:Fallback>
                <p:oleObj name="Equation" r:id="rId8" imgW="228600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9553" y="3597771"/>
                        <a:ext cx="3776663" cy="695325"/>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左大括号 28"/>
          <p:cNvSpPr/>
          <p:nvPr/>
        </p:nvSpPr>
        <p:spPr bwMode="auto">
          <a:xfrm>
            <a:off x="2425472" y="2010028"/>
            <a:ext cx="274320" cy="1097280"/>
          </a:xfrm>
          <a:prstGeom prst="leftBrace">
            <a:avLst>
              <a:gd name="adj1" fmla="val 33876"/>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1C2A94"/>
              </a:solidFill>
              <a:effectLst/>
              <a:latin typeface="Arial" charset="0"/>
              <a:ea typeface="黑体" pitchFamily="2" charset="-122"/>
            </a:endParaRPr>
          </a:p>
        </p:txBody>
      </p:sp>
      <p:graphicFrame>
        <p:nvGraphicFramePr>
          <p:cNvPr id="5128" name="Object 8"/>
          <p:cNvGraphicFramePr>
            <a:graphicFrameLocks noChangeAspect="1"/>
          </p:cNvGraphicFramePr>
          <p:nvPr>
            <p:extLst>
              <p:ext uri="{D42A27DB-BD31-4B8C-83A1-F6EECF244321}">
                <p14:modId xmlns:p14="http://schemas.microsoft.com/office/powerpoint/2010/main" val="542908180"/>
              </p:ext>
            </p:extLst>
          </p:nvPr>
        </p:nvGraphicFramePr>
        <p:xfrm>
          <a:off x="1900882" y="3741712"/>
          <a:ext cx="503237" cy="403225"/>
        </p:xfrm>
        <a:graphic>
          <a:graphicData uri="http://schemas.openxmlformats.org/presentationml/2006/ole">
            <mc:AlternateContent xmlns:mc="http://schemas.openxmlformats.org/markup-compatibility/2006">
              <mc:Choice xmlns:v="urn:schemas-microsoft-com:vml" Requires="v">
                <p:oleObj spid="_x0000_s69663" name="Equation" r:id="rId10" imgW="190440" imgH="152280" progId="Equation.DSMT4">
                  <p:embed/>
                </p:oleObj>
              </mc:Choice>
              <mc:Fallback>
                <p:oleObj name="Equation" r:id="rId10" imgW="19044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0882" y="3741712"/>
                        <a:ext cx="5032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8"/>
          <p:cNvSpPr>
            <a:spLocks noChangeArrowheads="1"/>
          </p:cNvSpPr>
          <p:nvPr/>
        </p:nvSpPr>
        <p:spPr bwMode="ltGray">
          <a:xfrm>
            <a:off x="755576" y="1196752"/>
            <a:ext cx="8100392" cy="369332"/>
          </a:xfrm>
          <a:prstGeom prst="rect">
            <a:avLst/>
          </a:prstGeom>
          <a:noFill/>
          <a:ln w="9525">
            <a:noFill/>
            <a:miter lim="800000"/>
            <a:headEnd/>
            <a:tailEnd/>
          </a:ln>
        </p:spPr>
        <p:txBody>
          <a:bodyPr wrap="square">
            <a:spAutoFit/>
          </a:bodyPr>
          <a:lstStyle/>
          <a:p>
            <a:pPr algn="l"/>
            <a:r>
              <a:rPr lang="en-US" altLang="zh-CN" sz="1800" dirty="0" smtClean="0">
                <a:solidFill>
                  <a:srgbClr val="CC0099"/>
                </a:solidFill>
                <a:latin typeface="Palatino Linotype" pitchFamily="18" charset="0"/>
              </a:rPr>
              <a:t>Estimation Strategy:                       </a:t>
            </a:r>
            <a:r>
              <a:rPr lang="en-US" altLang="zh-CN" sz="1800" dirty="0" smtClean="0">
                <a:solidFill>
                  <a:schemeClr val="tx1"/>
                </a:solidFill>
                <a:latin typeface="Palatino Linotype" pitchFamily="18" charset="0"/>
              </a:rPr>
              <a:t>is proportional to the </a:t>
            </a:r>
            <a:r>
              <a:rPr lang="en-US" altLang="zh-CN" sz="1800" dirty="0" smtClean="0">
                <a:solidFill>
                  <a:srgbClr val="CC0099"/>
                </a:solidFill>
                <a:latin typeface="Palatino Linotype" pitchFamily="18" charset="0"/>
              </a:rPr>
              <a:t>market share</a:t>
            </a:r>
            <a:r>
              <a:rPr lang="en-US" altLang="zh-CN" sz="1800" dirty="0" smtClean="0">
                <a:solidFill>
                  <a:schemeClr val="tx1"/>
                </a:solidFill>
                <a:latin typeface="Palatino Linotype" pitchFamily="18" charset="0"/>
              </a:rPr>
              <a:t>.</a:t>
            </a:r>
          </a:p>
        </p:txBody>
      </p:sp>
      <p:graphicFrame>
        <p:nvGraphicFramePr>
          <p:cNvPr id="16" name="Object 5"/>
          <p:cNvGraphicFramePr>
            <a:graphicFrameLocks noChangeAspect="1"/>
          </p:cNvGraphicFramePr>
          <p:nvPr>
            <p:extLst>
              <p:ext uri="{D42A27DB-BD31-4B8C-83A1-F6EECF244321}">
                <p14:modId xmlns:p14="http://schemas.microsoft.com/office/powerpoint/2010/main" val="1045874035"/>
              </p:ext>
            </p:extLst>
          </p:nvPr>
        </p:nvGraphicFramePr>
        <p:xfrm>
          <a:off x="3023320" y="1237576"/>
          <a:ext cx="1077913" cy="384175"/>
        </p:xfrm>
        <a:graphic>
          <a:graphicData uri="http://schemas.openxmlformats.org/presentationml/2006/ole">
            <mc:AlternateContent xmlns:mc="http://schemas.openxmlformats.org/markup-compatibility/2006">
              <mc:Choice xmlns:v="urn:schemas-microsoft-com:vml" Requires="v">
                <p:oleObj spid="_x0000_s69664" name="Equation" r:id="rId12" imgW="711000" imgH="253800" progId="Equation.DSMT4">
                  <p:embed/>
                </p:oleObj>
              </mc:Choice>
              <mc:Fallback>
                <p:oleObj name="Equation" r:id="rId12" imgW="71100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3320" y="1237576"/>
                        <a:ext cx="10779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AutoShape 57"/>
          <p:cNvSpPr>
            <a:spLocks noChangeArrowheads="1"/>
          </p:cNvSpPr>
          <p:nvPr/>
        </p:nvSpPr>
        <p:spPr bwMode="auto">
          <a:xfrm>
            <a:off x="2303748" y="4663480"/>
            <a:ext cx="4824536" cy="576064"/>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dirty="0" smtClean="0">
                <a:solidFill>
                  <a:srgbClr val="CC3399"/>
                </a:solidFill>
                <a:latin typeface="Palatino Linotype" pitchFamily="18" charset="0"/>
                <a:ea typeface="宋体" charset="-122"/>
              </a:rPr>
              <a:t>Solution by logistic regression!</a:t>
            </a:r>
          </a:p>
        </p:txBody>
      </p:sp>
      <p:sp>
        <p:nvSpPr>
          <p:cNvPr id="20" name="Rectangle 18"/>
          <p:cNvSpPr>
            <a:spLocks noChangeArrowheads="1"/>
          </p:cNvSpPr>
          <p:nvPr/>
        </p:nvSpPr>
        <p:spPr bwMode="ltGray">
          <a:xfrm>
            <a:off x="647564" y="5601434"/>
            <a:ext cx="8172908" cy="707886"/>
          </a:xfrm>
          <a:prstGeom prst="rect">
            <a:avLst/>
          </a:prstGeom>
          <a:noFill/>
          <a:ln w="9525">
            <a:noFill/>
            <a:miter lim="800000"/>
            <a:headEnd/>
            <a:tailEnd/>
          </a:ln>
        </p:spPr>
        <p:txBody>
          <a:bodyPr wrap="square">
            <a:spAutoFit/>
          </a:bodyPr>
          <a:lstStyle/>
          <a:p>
            <a:pPr algn="l"/>
            <a:r>
              <a:rPr lang="en-US" altLang="zh-CN" sz="2000" dirty="0" smtClean="0">
                <a:solidFill>
                  <a:srgbClr val="CC0099"/>
                </a:solidFill>
                <a:latin typeface="Palatino Linotype" pitchFamily="18" charset="0"/>
              </a:rPr>
              <a:t>Notice:  </a:t>
            </a:r>
            <a:r>
              <a:rPr lang="en-US" altLang="zh-CN" sz="2000" dirty="0" smtClean="0">
                <a:solidFill>
                  <a:schemeClr val="tx1"/>
                </a:solidFill>
                <a:latin typeface="Palatino Linotype" pitchFamily="18" charset="0"/>
              </a:rPr>
              <a:t>Logistic Regression is a direct derivation from a theory-driven user behavior model, not a heuristic (McFadden, Nobel </a:t>
            </a:r>
            <a:r>
              <a:rPr lang="en-US" altLang="zh-CN" sz="2000" dirty="0">
                <a:solidFill>
                  <a:schemeClr val="tx1"/>
                </a:solidFill>
                <a:latin typeface="Palatino Linotype" pitchFamily="18" charset="0"/>
              </a:rPr>
              <a:t>Prize in 2000)</a:t>
            </a:r>
            <a:endParaRPr lang="en-US" altLang="zh-CN" sz="2000" dirty="0" smtClean="0">
              <a:solidFill>
                <a:schemeClr val="tx1"/>
              </a:solidFill>
              <a:latin typeface="Palatino Linotype" pitchFamily="18" charset="0"/>
            </a:endParaRPr>
          </a:p>
        </p:txBody>
      </p:sp>
      <p:sp>
        <p:nvSpPr>
          <p:cNvPr id="21" name="椭圆 23"/>
          <p:cNvSpPr>
            <a:spLocks noChangeAspect="1"/>
          </p:cNvSpPr>
          <p:nvPr/>
        </p:nvSpPr>
        <p:spPr bwMode="auto">
          <a:xfrm>
            <a:off x="2517574" y="3629258"/>
            <a:ext cx="4286674" cy="663838"/>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1C2A94"/>
              </a:solidFill>
              <a:effectLst/>
              <a:latin typeface="Arial" charset="0"/>
              <a:ea typeface="黑体" pitchFamily="2" charset="-122"/>
            </a:endParaRPr>
          </a:p>
        </p:txBody>
      </p:sp>
      <p:sp>
        <p:nvSpPr>
          <p:cNvPr id="22" name="矩形 17"/>
          <p:cNvSpPr/>
          <p:nvPr/>
        </p:nvSpPr>
        <p:spPr>
          <a:xfrm>
            <a:off x="6372200" y="3750131"/>
            <a:ext cx="2829622" cy="830997"/>
          </a:xfrm>
          <a:prstGeom prst="rect">
            <a:avLst/>
          </a:prstGeom>
        </p:spPr>
        <p:txBody>
          <a:bodyPr wrap="none">
            <a:spAutoFit/>
          </a:bodyPr>
          <a:lstStyle/>
          <a:p>
            <a:pPr algn="r"/>
            <a:r>
              <a:rPr lang="en-US" altLang="zh-CN" sz="1600" dirty="0" smtClean="0">
                <a:solidFill>
                  <a:schemeClr val="tx1"/>
                </a:solidFill>
                <a:latin typeface="Palatino Linotype" pitchFamily="18" charset="0"/>
              </a:rPr>
              <a:t>Log of demand equals</a:t>
            </a:r>
            <a:br>
              <a:rPr lang="en-US" altLang="zh-CN" sz="1600" dirty="0" smtClean="0">
                <a:solidFill>
                  <a:schemeClr val="tx1"/>
                </a:solidFill>
                <a:latin typeface="Palatino Linotype" pitchFamily="18" charset="0"/>
              </a:rPr>
            </a:br>
            <a:r>
              <a:rPr lang="en-US" altLang="zh-CN" sz="1600" dirty="0" smtClean="0">
                <a:solidFill>
                  <a:schemeClr val="tx1"/>
                </a:solidFill>
                <a:latin typeface="Palatino Linotype" pitchFamily="18" charset="0"/>
              </a:rPr>
              <a:t>hotel utility! Estimate </a:t>
            </a:r>
            <a:br>
              <a:rPr lang="en-US" altLang="zh-CN" sz="1600" dirty="0" smtClean="0">
                <a:solidFill>
                  <a:schemeClr val="tx1"/>
                </a:solidFill>
                <a:latin typeface="Palatino Linotype" pitchFamily="18" charset="0"/>
              </a:rPr>
            </a:br>
            <a:r>
              <a:rPr lang="el-GR" altLang="zh-CN" sz="1600" dirty="0" smtClean="0">
                <a:solidFill>
                  <a:schemeClr val="tx1"/>
                </a:solidFill>
                <a:latin typeface="Palatino Linotype" pitchFamily="18" charset="0"/>
              </a:rPr>
              <a:t>α,β </a:t>
            </a:r>
            <a:r>
              <a:rPr lang="en-US" altLang="zh-CN" sz="1600" dirty="0" smtClean="0">
                <a:solidFill>
                  <a:schemeClr val="tx1"/>
                </a:solidFill>
                <a:latin typeface="Palatino Linotype" pitchFamily="18" charset="0"/>
              </a:rPr>
              <a:t>parameters by regression</a:t>
            </a:r>
            <a:endParaRPr lang="en-US" sz="1600" dirty="0"/>
          </a:p>
        </p:txBody>
      </p:sp>
    </p:spTree>
    <p:extLst>
      <p:ext uri="{BB962C8B-B14F-4D97-AF65-F5344CB8AC3E}">
        <p14:creationId xmlns:p14="http://schemas.microsoft.com/office/powerpoint/2010/main" val="5877359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dissolve">
                                      <p:cBhvr>
                                        <p:cTn id="7" dur="500"/>
                                        <p:tgtEl>
                                          <p:spTgt spid="410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wipe(left)">
                                      <p:cBhvr>
                                        <p:cTn id="15" dur="500"/>
                                        <p:tgtEl>
                                          <p:spTgt spid="512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dissolve">
                                      <p:cBhvr>
                                        <p:cTn id="19" dur="500"/>
                                        <p:tgtEl>
                                          <p:spTgt spid="512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7" grpId="0" animBg="1"/>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F896095-8019-4762-9349-1D15C0883E7C}" type="slidenum">
              <a:rPr lang="en-US" smtClean="0"/>
              <a:pPr>
                <a:defRPr/>
              </a:pPr>
              <a:t>14</a:t>
            </a:fld>
            <a:endParaRPr lang="en-US"/>
          </a:p>
        </p:txBody>
      </p:sp>
      <p:sp>
        <p:nvSpPr>
          <p:cNvPr id="5" name="AutoShape 57"/>
          <p:cNvSpPr>
            <a:spLocks noChangeArrowheads="1"/>
          </p:cNvSpPr>
          <p:nvPr/>
        </p:nvSpPr>
        <p:spPr bwMode="auto">
          <a:xfrm>
            <a:off x="107504" y="2636912"/>
            <a:ext cx="8892480" cy="1080120"/>
          </a:xfrm>
          <a:prstGeom prst="flowChartAlternateProcess">
            <a:avLst/>
          </a:prstGeom>
          <a:solidFill>
            <a:srgbClr val="993366">
              <a:alpha val="17000"/>
            </a:srgbClr>
          </a:solidFill>
          <a:ln w="9525">
            <a:solidFill>
              <a:srgbClr val="993366"/>
            </a:solidFill>
            <a:miter lim="800000"/>
            <a:headEnd/>
            <a:tailEnd/>
          </a:ln>
        </p:spPr>
        <p:txBody>
          <a:bodyPr lIns="0" tIns="0" rIns="0" bIns="0" anchor="ctr"/>
          <a:lstStyle/>
          <a:p>
            <a:pPr marL="609600" indent="-609600" algn="l" eaLnBrk="1" hangingPunct="1">
              <a:buClr>
                <a:srgbClr val="660066"/>
              </a:buClr>
              <a:buSzPct val="90000"/>
              <a:buFont typeface="Wingdings" pitchFamily="2" charset="2"/>
              <a:buNone/>
            </a:pPr>
            <a:r>
              <a:rPr lang="en-US" altLang="zh-CN" sz="3600" dirty="0" smtClean="0">
                <a:solidFill>
                  <a:srgbClr val="CC3399"/>
                </a:solidFill>
                <a:latin typeface="Palatino Linotype" pitchFamily="18" charset="0"/>
                <a:ea typeface="宋体" charset="-122"/>
              </a:rPr>
              <a:t>But, consumers have different preferences</a:t>
            </a:r>
            <a:endParaRPr lang="en-US" altLang="zh-CN" sz="3600" b="1" dirty="0" smtClean="0">
              <a:solidFill>
                <a:srgbClr val="CC3399"/>
              </a:solidFill>
              <a:latin typeface="Palatino Linotype" pitchFamily="18" charset="0"/>
              <a:ea typeface="宋体" charset="-122"/>
            </a:endParaRPr>
          </a:p>
        </p:txBody>
      </p:sp>
    </p:spTree>
    <p:extLst>
      <p:ext uri="{BB962C8B-B14F-4D97-AF65-F5344CB8AC3E}">
        <p14:creationId xmlns:p14="http://schemas.microsoft.com/office/powerpoint/2010/main" val="3174401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131840" y="1700808"/>
            <a:ext cx="3024336" cy="1408628"/>
            <a:chOff x="899592" y="1788582"/>
            <a:chExt cx="3024336" cy="1408628"/>
          </a:xfrm>
        </p:grpSpPr>
        <p:pic>
          <p:nvPicPr>
            <p:cNvPr id="24" name="图片 23" descr="normal.jpg"/>
            <p:cNvPicPr>
              <a:picLocks noChangeAspect="1"/>
            </p:cNvPicPr>
            <p:nvPr/>
          </p:nvPicPr>
          <p:blipFill>
            <a:blip r:embed="rId4" cstate="print"/>
            <a:srcRect l="4109" r="11664" b="6191"/>
            <a:stretch>
              <a:fillRect/>
            </a:stretch>
          </p:blipFill>
          <p:spPr>
            <a:xfrm>
              <a:off x="899592" y="1788582"/>
              <a:ext cx="3024336" cy="1408628"/>
            </a:xfrm>
            <a:prstGeom prst="rect">
              <a:avLst/>
            </a:prstGeom>
          </p:spPr>
        </p:pic>
        <p:sp>
          <p:nvSpPr>
            <p:cNvPr id="27" name="矩形 26"/>
            <p:cNvSpPr/>
            <p:nvPr/>
          </p:nvSpPr>
          <p:spPr>
            <a:xfrm>
              <a:off x="1403648" y="2204864"/>
              <a:ext cx="1900336" cy="634020"/>
            </a:xfrm>
            <a:prstGeom prst="rect">
              <a:avLst/>
            </a:prstGeom>
          </p:spPr>
          <p:txBody>
            <a:bodyPr wrap="square">
              <a:spAutoFit/>
            </a:bodyPr>
            <a:lstStyle/>
            <a:p>
              <a:r>
                <a:rPr lang="en-US" altLang="zh-CN" sz="1600" dirty="0" smtClean="0">
                  <a:solidFill>
                    <a:schemeClr val="tx1"/>
                  </a:solidFill>
                  <a:latin typeface="Palatino Linotype" pitchFamily="18" charset="0"/>
                </a:rPr>
                <a:t>Overall </a:t>
              </a:r>
            </a:p>
            <a:p>
              <a:r>
                <a:rPr lang="en-US" altLang="zh-CN" sz="1600" dirty="0" smtClean="0">
                  <a:solidFill>
                    <a:schemeClr val="tx1"/>
                  </a:solidFill>
                  <a:latin typeface="Palatino Linotype" pitchFamily="18" charset="0"/>
                </a:rPr>
                <a:t>Preference</a:t>
              </a:r>
              <a:endParaRPr lang="en-US" sz="1600" dirty="0"/>
            </a:p>
          </p:txBody>
        </p:sp>
      </p:grpSp>
      <p:sp>
        <p:nvSpPr>
          <p:cNvPr id="10243" name="Rectangle 2"/>
          <p:cNvSpPr>
            <a:spLocks noGrp="1" noChangeArrowheads="1"/>
          </p:cNvSpPr>
          <p:nvPr>
            <p:ph type="title"/>
          </p:nvPr>
        </p:nvSpPr>
        <p:spPr>
          <a:xfrm>
            <a:off x="1187624"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BLP Model </a:t>
            </a:r>
            <a:r>
              <a:rPr lang="en-US" altLang="zh-CN" sz="2000" dirty="0" smtClean="0">
                <a:solidFill>
                  <a:schemeClr val="tx1"/>
                </a:solidFill>
                <a:latin typeface="Palatino Linotype" pitchFamily="18" charset="0"/>
              </a:rPr>
              <a:t>(Berry, </a:t>
            </a:r>
            <a:r>
              <a:rPr lang="en-US" altLang="zh-CN" sz="2000" dirty="0" err="1" smtClean="0">
                <a:solidFill>
                  <a:schemeClr val="tx1"/>
                </a:solidFill>
                <a:latin typeface="Palatino Linotype" pitchFamily="18" charset="0"/>
              </a:rPr>
              <a:t>Levinsohn</a:t>
            </a:r>
            <a:r>
              <a:rPr lang="en-US" altLang="zh-CN" sz="2000" dirty="0" smtClean="0">
                <a:solidFill>
                  <a:schemeClr val="tx1"/>
                </a:solidFill>
                <a:latin typeface="Palatino Linotype" pitchFamily="18" charset="0"/>
              </a:rPr>
              <a:t>, and </a:t>
            </a:r>
            <a:r>
              <a:rPr lang="en-US" altLang="zh-CN" sz="2000" dirty="0" err="1" smtClean="0">
                <a:solidFill>
                  <a:schemeClr val="tx1"/>
                </a:solidFill>
                <a:latin typeface="Palatino Linotype" pitchFamily="18" charset="0"/>
              </a:rPr>
              <a:t>Pakes</a:t>
            </a:r>
            <a:r>
              <a:rPr lang="en-US" altLang="zh-CN" sz="2000" dirty="0" smtClean="0">
                <a:solidFill>
                  <a:schemeClr val="tx1"/>
                </a:solidFill>
                <a:latin typeface="Palatino Linotype" pitchFamily="18" charset="0"/>
              </a:rPr>
              <a:t> 1995) </a:t>
            </a:r>
            <a:endParaRPr lang="en-US" altLang="zh-CN" sz="2000" dirty="0" smtClean="0">
              <a:solidFill>
                <a:srgbClr val="660066"/>
              </a:solidFill>
              <a:latin typeface="Palatino Linotype" pitchFamily="18" charset="0"/>
              <a:ea typeface="宋体" pitchFamily="2" charset="-122"/>
            </a:endParaRPr>
          </a:p>
        </p:txBody>
      </p:sp>
      <p:sp>
        <p:nvSpPr>
          <p:cNvPr id="6" name="Rectangle 18"/>
          <p:cNvSpPr>
            <a:spLocks noChangeArrowheads="1"/>
          </p:cNvSpPr>
          <p:nvPr/>
        </p:nvSpPr>
        <p:spPr bwMode="ltGray">
          <a:xfrm>
            <a:off x="1043608" y="3022501"/>
            <a:ext cx="7560840" cy="1846659"/>
          </a:xfrm>
          <a:prstGeom prst="rect">
            <a:avLst/>
          </a:prstGeom>
          <a:noFill/>
          <a:ln w="9525">
            <a:noFill/>
            <a:miter lim="800000"/>
            <a:headEnd/>
            <a:tailEnd/>
          </a:ln>
        </p:spPr>
        <p:txBody>
          <a:bodyPr wrap="square">
            <a:spAutoFit/>
          </a:bodyPr>
          <a:lstStyle/>
          <a:p>
            <a:pPr algn="l"/>
            <a:r>
              <a:rPr lang="en-US" altLang="zh-CN" sz="2200" dirty="0" smtClean="0">
                <a:solidFill>
                  <a:srgbClr val="CC0099"/>
                </a:solidFill>
                <a:latin typeface="Palatino Linotype" pitchFamily="18" charset="0"/>
              </a:rPr>
              <a:t>BLP Model:  </a:t>
            </a:r>
          </a:p>
          <a:p>
            <a:pPr algn="l">
              <a:buFont typeface="Wingdings" pitchFamily="2" charset="2"/>
              <a:buChar char="Ø"/>
            </a:pPr>
            <a:r>
              <a:rPr lang="en-US" altLang="zh-CN" sz="2000" dirty="0" smtClean="0">
                <a:solidFill>
                  <a:srgbClr val="CC0099"/>
                </a:solidFill>
                <a:latin typeface="Palatino Linotype" pitchFamily="18" charset="0"/>
              </a:rPr>
              <a:t>  </a:t>
            </a:r>
            <a:r>
              <a:rPr lang="en-US" altLang="zh-CN" sz="2000" dirty="0" smtClean="0">
                <a:solidFill>
                  <a:schemeClr val="tx1"/>
                </a:solidFill>
                <a:latin typeface="Palatino Linotype" pitchFamily="18" charset="0"/>
              </a:rPr>
              <a:t>All consumers are not the same;</a:t>
            </a:r>
          </a:p>
          <a:p>
            <a:pPr algn="l">
              <a:buFont typeface="Wingdings" pitchFamily="2" charset="2"/>
              <a:buChar char="Ø"/>
            </a:pPr>
            <a:r>
              <a:rPr lang="en-US" altLang="zh-CN" sz="2000" dirty="0" smtClean="0">
                <a:solidFill>
                  <a:schemeClr val="tx1"/>
                </a:solidFill>
                <a:latin typeface="Palatino Linotype" pitchFamily="18" charset="0"/>
              </a:rPr>
              <a:t>  Consumers belong to groups with different preferences; </a:t>
            </a:r>
          </a:p>
          <a:p>
            <a:pPr algn="l">
              <a:buFont typeface="Wingdings" pitchFamily="2" charset="2"/>
              <a:buChar char="Ø"/>
            </a:pPr>
            <a:r>
              <a:rPr lang="en-US" altLang="zh-CN" sz="2000" dirty="0" smtClean="0">
                <a:solidFill>
                  <a:schemeClr val="tx1"/>
                </a:solidFill>
                <a:latin typeface="Palatino Linotype" pitchFamily="18" charset="0"/>
              </a:rPr>
              <a:t>  Group preference defined through consumer demographics, income, purchase purpose, …, etc.</a:t>
            </a:r>
          </a:p>
        </p:txBody>
      </p:sp>
      <p:grpSp>
        <p:nvGrpSpPr>
          <p:cNvPr id="3" name="组合 37"/>
          <p:cNvGrpSpPr/>
          <p:nvPr/>
        </p:nvGrpSpPr>
        <p:grpSpPr>
          <a:xfrm>
            <a:off x="3099586" y="1556792"/>
            <a:ext cx="3920686" cy="1599942"/>
            <a:chOff x="3280415" y="5170985"/>
            <a:chExt cx="3993291" cy="1399684"/>
          </a:xfrm>
        </p:grpSpPr>
        <p:pic>
          <p:nvPicPr>
            <p:cNvPr id="31" name="图片 30" descr="mix3pdf.gif"/>
            <p:cNvPicPr>
              <a:picLocks noChangeAspect="1"/>
            </p:cNvPicPr>
            <p:nvPr/>
          </p:nvPicPr>
          <p:blipFill>
            <a:blip r:embed="rId5" cstate="print"/>
            <a:srcRect l="23434" t="13655" r="13554" b="7823"/>
            <a:stretch>
              <a:fillRect/>
            </a:stretch>
          </p:blipFill>
          <p:spPr>
            <a:xfrm>
              <a:off x="3313266" y="5170985"/>
              <a:ext cx="3960440" cy="1399684"/>
            </a:xfrm>
            <a:prstGeom prst="rect">
              <a:avLst/>
            </a:prstGeom>
          </p:spPr>
        </p:pic>
        <p:sp>
          <p:nvSpPr>
            <p:cNvPr id="34" name="矩形 33"/>
            <p:cNvSpPr/>
            <p:nvPr/>
          </p:nvSpPr>
          <p:spPr>
            <a:xfrm>
              <a:off x="3280415" y="5905580"/>
              <a:ext cx="785407" cy="338554"/>
            </a:xfrm>
            <a:prstGeom prst="rect">
              <a:avLst/>
            </a:prstGeom>
          </p:spPr>
          <p:txBody>
            <a:bodyPr wrap="none">
              <a:spAutoFit/>
            </a:bodyPr>
            <a:lstStyle/>
            <a:p>
              <a:r>
                <a:rPr lang="en-US" altLang="zh-CN" sz="1600" dirty="0" smtClean="0">
                  <a:solidFill>
                    <a:schemeClr val="tx1"/>
                  </a:solidFill>
                  <a:latin typeface="Palatino Linotype" pitchFamily="18" charset="0"/>
                </a:rPr>
                <a:t>Type 1</a:t>
              </a:r>
              <a:endParaRPr lang="en-US" sz="1600" dirty="0"/>
            </a:p>
          </p:txBody>
        </p:sp>
        <p:sp>
          <p:nvSpPr>
            <p:cNvPr id="35" name="矩形 34"/>
            <p:cNvSpPr/>
            <p:nvPr/>
          </p:nvSpPr>
          <p:spPr>
            <a:xfrm>
              <a:off x="4222403" y="6042774"/>
              <a:ext cx="836704" cy="338554"/>
            </a:xfrm>
            <a:prstGeom prst="rect">
              <a:avLst/>
            </a:prstGeom>
          </p:spPr>
          <p:txBody>
            <a:bodyPr wrap="none">
              <a:spAutoFit/>
            </a:bodyPr>
            <a:lstStyle/>
            <a:p>
              <a:r>
                <a:rPr lang="en-US" altLang="zh-CN" sz="1600" dirty="0" smtClean="0">
                  <a:solidFill>
                    <a:schemeClr val="tx1"/>
                  </a:solidFill>
                  <a:latin typeface="Palatino Linotype" pitchFamily="18" charset="0"/>
                </a:rPr>
                <a:t>Type  2</a:t>
              </a:r>
              <a:endParaRPr lang="en-US" sz="1600" dirty="0"/>
            </a:p>
          </p:txBody>
        </p:sp>
        <p:sp>
          <p:nvSpPr>
            <p:cNvPr id="36" name="矩形 35"/>
            <p:cNvSpPr/>
            <p:nvPr/>
          </p:nvSpPr>
          <p:spPr>
            <a:xfrm>
              <a:off x="5472187" y="5979150"/>
              <a:ext cx="785408" cy="338554"/>
            </a:xfrm>
            <a:prstGeom prst="rect">
              <a:avLst/>
            </a:prstGeom>
          </p:spPr>
          <p:txBody>
            <a:bodyPr wrap="none">
              <a:spAutoFit/>
            </a:bodyPr>
            <a:lstStyle/>
            <a:p>
              <a:r>
                <a:rPr lang="en-US" altLang="zh-CN" sz="1600" dirty="0" smtClean="0">
                  <a:solidFill>
                    <a:schemeClr val="tx1"/>
                  </a:solidFill>
                  <a:latin typeface="Palatino Linotype" pitchFamily="18" charset="0"/>
                </a:rPr>
                <a:t>Type 3</a:t>
              </a:r>
              <a:endParaRPr lang="en-US" sz="1600" dirty="0"/>
            </a:p>
          </p:txBody>
        </p:sp>
      </p:grpSp>
      <p:sp>
        <p:nvSpPr>
          <p:cNvPr id="40" name="AutoShape 57"/>
          <p:cNvSpPr>
            <a:spLocks noChangeArrowheads="1"/>
          </p:cNvSpPr>
          <p:nvPr/>
        </p:nvSpPr>
        <p:spPr bwMode="auto">
          <a:xfrm>
            <a:off x="827584" y="5726434"/>
            <a:ext cx="7992888" cy="792088"/>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u="sng" dirty="0" smtClean="0">
                <a:solidFill>
                  <a:srgbClr val="CC3399"/>
                </a:solidFill>
                <a:latin typeface="Palatino Linotype" pitchFamily="18" charset="0"/>
                <a:ea typeface="宋体" charset="-122"/>
              </a:rPr>
              <a:t>Problem</a:t>
            </a:r>
            <a:r>
              <a:rPr lang="en-US" altLang="zh-CN" dirty="0" smtClean="0">
                <a:solidFill>
                  <a:srgbClr val="CC3399"/>
                </a:solidFill>
                <a:latin typeface="Palatino Linotype" pitchFamily="18" charset="0"/>
                <a:ea typeface="宋体" charset="-122"/>
              </a:rPr>
              <a:t>: We do </a:t>
            </a:r>
            <a:r>
              <a:rPr lang="en-US" altLang="zh-CN" b="1" i="1" dirty="0" smtClean="0">
                <a:solidFill>
                  <a:srgbClr val="CC3399"/>
                </a:solidFill>
                <a:latin typeface="Palatino Linotype" pitchFamily="18" charset="0"/>
                <a:ea typeface="宋体" charset="-122"/>
              </a:rPr>
              <a:t>NOT</a:t>
            </a:r>
            <a:r>
              <a:rPr lang="en-US" altLang="zh-CN" dirty="0" smtClean="0">
                <a:solidFill>
                  <a:srgbClr val="CC3399"/>
                </a:solidFill>
                <a:latin typeface="Palatino Linotype" pitchFamily="18" charset="0"/>
                <a:ea typeface="宋体" charset="-122"/>
              </a:rPr>
              <a:t> know T for </a:t>
            </a:r>
            <a:r>
              <a:rPr lang="en-US" altLang="zh-CN" b="1" i="1" dirty="0" smtClean="0">
                <a:solidFill>
                  <a:srgbClr val="CC3399"/>
                </a:solidFill>
                <a:latin typeface="Palatino Linotype" pitchFamily="18" charset="0"/>
                <a:ea typeface="宋体" charset="-122"/>
              </a:rPr>
              <a:t>individual</a:t>
            </a:r>
            <a:r>
              <a:rPr lang="en-US" altLang="zh-CN" dirty="0" smtClean="0">
                <a:solidFill>
                  <a:srgbClr val="CC3399"/>
                </a:solidFill>
                <a:latin typeface="Palatino Linotype" pitchFamily="18" charset="0"/>
                <a:ea typeface="宋体" charset="-122"/>
              </a:rPr>
              <a:t> consumers</a:t>
            </a:r>
          </a:p>
        </p:txBody>
      </p:sp>
      <p:sp>
        <p:nvSpPr>
          <p:cNvPr id="41" name="矩形 40"/>
          <p:cNvSpPr/>
          <p:nvPr/>
        </p:nvSpPr>
        <p:spPr>
          <a:xfrm>
            <a:off x="3455368" y="1899964"/>
            <a:ext cx="2412776" cy="338554"/>
          </a:xfrm>
          <a:prstGeom prst="rect">
            <a:avLst/>
          </a:prstGeom>
        </p:spPr>
        <p:txBody>
          <a:bodyPr wrap="square">
            <a:spAutoFit/>
          </a:bodyPr>
          <a:lstStyle/>
          <a:p>
            <a:r>
              <a:rPr lang="en-US" altLang="zh-CN" sz="1600" dirty="0" smtClean="0">
                <a:solidFill>
                  <a:schemeClr val="tx1"/>
                </a:solidFill>
                <a:latin typeface="Palatino Linotype" pitchFamily="18" charset="0"/>
              </a:rPr>
              <a:t>Overall Preference</a:t>
            </a:r>
            <a:endParaRPr lang="en-US" sz="1600" dirty="0"/>
          </a:p>
        </p:txBody>
      </p:sp>
      <p:sp>
        <p:nvSpPr>
          <p:cNvPr id="22" name="矩形 21"/>
          <p:cNvSpPr/>
          <p:nvPr/>
        </p:nvSpPr>
        <p:spPr>
          <a:xfrm>
            <a:off x="1043613" y="5013176"/>
            <a:ext cx="4480329" cy="400110"/>
          </a:xfrm>
          <a:prstGeom prst="rect">
            <a:avLst/>
          </a:prstGeom>
        </p:spPr>
        <p:txBody>
          <a:bodyPr wrap="none">
            <a:spAutoFit/>
          </a:bodyPr>
          <a:lstStyle/>
          <a:p>
            <a:r>
              <a:rPr lang="en-US" altLang="zh-CN" sz="2000" dirty="0" smtClean="0">
                <a:solidFill>
                  <a:srgbClr val="CC0099"/>
                </a:solidFill>
                <a:latin typeface="Palatino Linotype" pitchFamily="18" charset="0"/>
              </a:rPr>
              <a:t>T = [age, gender, income, purpose, …]</a:t>
            </a:r>
            <a:endParaRPr lang="en-US" sz="2000" dirty="0">
              <a:solidFill>
                <a:srgbClr val="CC0099"/>
              </a:solidFill>
            </a:endParaRPr>
          </a:p>
        </p:txBody>
      </p:sp>
      <p:sp>
        <p:nvSpPr>
          <p:cNvPr id="23" name="矩形 22"/>
          <p:cNvSpPr/>
          <p:nvPr/>
        </p:nvSpPr>
        <p:spPr>
          <a:xfrm>
            <a:off x="6488164" y="5028942"/>
            <a:ext cx="2116284" cy="400110"/>
          </a:xfrm>
          <a:prstGeom prst="rect">
            <a:avLst/>
          </a:prstGeom>
        </p:spPr>
        <p:txBody>
          <a:bodyPr wrap="none">
            <a:spAutoFit/>
          </a:bodyPr>
          <a:lstStyle/>
          <a:p>
            <a:r>
              <a:rPr lang="en-US" altLang="zh-CN" sz="2000" dirty="0" smtClean="0">
                <a:solidFill>
                  <a:srgbClr val="CC0099"/>
                </a:solidFill>
                <a:latin typeface="Palatino Linotype" pitchFamily="18" charset="0"/>
              </a:rPr>
              <a:t>Preference = f (T)</a:t>
            </a:r>
            <a:endParaRPr lang="en-US" sz="2000" dirty="0">
              <a:solidFill>
                <a:srgbClr val="CC0099"/>
              </a:solidFill>
            </a:endParaRPr>
          </a:p>
        </p:txBody>
      </p:sp>
      <p:sp>
        <p:nvSpPr>
          <p:cNvPr id="30" name="下箭头 29"/>
          <p:cNvSpPr/>
          <p:nvPr/>
        </p:nvSpPr>
        <p:spPr bwMode="auto">
          <a:xfrm rot="16200000">
            <a:off x="5826090" y="4973872"/>
            <a:ext cx="457200" cy="548640"/>
          </a:xfrm>
          <a:prstGeom prst="downArrow">
            <a:avLst/>
          </a:prstGeom>
          <a:solidFill>
            <a:srgbClr val="80008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1C2A94"/>
              </a:solidFill>
              <a:effectLst/>
              <a:latin typeface="Arial" charset="0"/>
              <a:ea typeface="黑体" pitchFamily="2" charset="-122"/>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animBg="1"/>
      <p:bldP spid="41" grpId="0"/>
      <p:bldP spid="22" grpId="0"/>
      <p:bldP spid="23"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187624"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BLP Model </a:t>
            </a:r>
            <a:r>
              <a:rPr lang="en-US" altLang="zh-CN" sz="2000" dirty="0" smtClean="0">
                <a:solidFill>
                  <a:schemeClr val="tx1"/>
                </a:solidFill>
                <a:latin typeface="Palatino Linotype" pitchFamily="18" charset="0"/>
              </a:rPr>
              <a:t>(Berry, </a:t>
            </a:r>
            <a:r>
              <a:rPr lang="en-US" altLang="zh-CN" sz="2000" dirty="0" err="1" smtClean="0">
                <a:solidFill>
                  <a:schemeClr val="tx1"/>
                </a:solidFill>
                <a:latin typeface="Palatino Linotype" pitchFamily="18" charset="0"/>
              </a:rPr>
              <a:t>Levinsohn</a:t>
            </a:r>
            <a:r>
              <a:rPr lang="en-US" altLang="zh-CN" sz="2000" dirty="0" smtClean="0">
                <a:solidFill>
                  <a:schemeClr val="tx1"/>
                </a:solidFill>
                <a:latin typeface="Palatino Linotype" pitchFamily="18" charset="0"/>
              </a:rPr>
              <a:t>, and </a:t>
            </a:r>
            <a:r>
              <a:rPr lang="en-US" altLang="zh-CN" sz="2000" dirty="0" err="1" smtClean="0">
                <a:solidFill>
                  <a:schemeClr val="tx1"/>
                </a:solidFill>
                <a:latin typeface="Palatino Linotype" pitchFamily="18" charset="0"/>
              </a:rPr>
              <a:t>Pakes</a:t>
            </a:r>
            <a:r>
              <a:rPr lang="en-US" altLang="zh-CN" sz="2000" dirty="0" smtClean="0">
                <a:solidFill>
                  <a:schemeClr val="tx1"/>
                </a:solidFill>
                <a:latin typeface="Palatino Linotype" pitchFamily="18" charset="0"/>
              </a:rPr>
              <a:t> 1995) </a:t>
            </a:r>
            <a:endParaRPr lang="en-US" altLang="zh-CN" sz="2000" dirty="0" smtClean="0">
              <a:solidFill>
                <a:srgbClr val="660066"/>
              </a:solidFill>
              <a:latin typeface="Palatino Linotype" pitchFamily="18" charset="0"/>
              <a:ea typeface="宋体" pitchFamily="2" charset="-122"/>
            </a:endParaRPr>
          </a:p>
        </p:txBody>
      </p:sp>
      <p:grpSp>
        <p:nvGrpSpPr>
          <p:cNvPr id="12" name="组合 11"/>
          <p:cNvGrpSpPr/>
          <p:nvPr/>
        </p:nvGrpSpPr>
        <p:grpSpPr>
          <a:xfrm>
            <a:off x="323528" y="4372332"/>
            <a:ext cx="8424936" cy="1288916"/>
            <a:chOff x="1547664" y="3356992"/>
            <a:chExt cx="6912768" cy="1288916"/>
          </a:xfrm>
        </p:grpSpPr>
        <p:sp>
          <p:nvSpPr>
            <p:cNvPr id="26" name="Rectangle 18"/>
            <p:cNvSpPr>
              <a:spLocks noChangeArrowheads="1"/>
            </p:cNvSpPr>
            <p:nvPr/>
          </p:nvSpPr>
          <p:spPr bwMode="ltGray">
            <a:xfrm>
              <a:off x="1547664" y="3356992"/>
              <a:ext cx="6912768" cy="415498"/>
            </a:xfrm>
            <a:prstGeom prst="rect">
              <a:avLst/>
            </a:prstGeom>
            <a:noFill/>
            <a:ln w="9525">
              <a:noFill/>
              <a:miter lim="800000"/>
              <a:headEnd/>
              <a:tailEnd/>
            </a:ln>
          </p:spPr>
          <p:txBody>
            <a:bodyPr wrap="square">
              <a:spAutoFit/>
            </a:bodyPr>
            <a:lstStyle/>
            <a:p>
              <a:r>
                <a:rPr lang="en-US" altLang="zh-CN" sz="2100" dirty="0" smtClean="0">
                  <a:solidFill>
                    <a:srgbClr val="CC0099"/>
                  </a:solidFill>
                  <a:latin typeface="Palatino Linotype" pitchFamily="18" charset="0"/>
                </a:rPr>
                <a:t>Basic Idea:  </a:t>
              </a:r>
              <a:r>
                <a:rPr lang="en-US" sz="2100" dirty="0" smtClean="0">
                  <a:solidFill>
                    <a:schemeClr val="tx1"/>
                  </a:solidFill>
                  <a:latin typeface="Palatino Linotype" pitchFamily="18" charset="0"/>
                </a:rPr>
                <a:t>Monitor demand for products in different markets. </a:t>
              </a:r>
              <a:endParaRPr lang="en-US" altLang="zh-CN" sz="2100" dirty="0" smtClean="0">
                <a:solidFill>
                  <a:schemeClr val="tx1"/>
                </a:solidFill>
                <a:latin typeface="Palatino Linotype" pitchFamily="18" charset="0"/>
              </a:endParaRPr>
            </a:p>
          </p:txBody>
        </p:sp>
        <p:sp>
          <p:nvSpPr>
            <p:cNvPr id="27" name="矩形 26"/>
            <p:cNvSpPr/>
            <p:nvPr/>
          </p:nvSpPr>
          <p:spPr>
            <a:xfrm>
              <a:off x="1747922" y="4230410"/>
              <a:ext cx="6208454" cy="415498"/>
            </a:xfrm>
            <a:prstGeom prst="rect">
              <a:avLst/>
            </a:prstGeom>
            <a:ln>
              <a:solidFill>
                <a:srgbClr val="CC0099"/>
              </a:solidFill>
            </a:ln>
          </p:spPr>
          <p:txBody>
            <a:bodyPr wrap="square">
              <a:spAutoFit/>
            </a:bodyPr>
            <a:lstStyle/>
            <a:p>
              <a:r>
                <a:rPr lang="en-US" sz="2100" dirty="0" smtClean="0">
                  <a:solidFill>
                    <a:srgbClr val="CC0099"/>
                  </a:solidFill>
                  <a:latin typeface="Palatino Linotype" pitchFamily="18" charset="0"/>
                </a:rPr>
                <a:t>differences in demand </a:t>
              </a:r>
              <a:r>
                <a:rPr lang="en-US" sz="2100" dirty="0" smtClean="0">
                  <a:solidFill>
                    <a:srgbClr val="CC0099"/>
                  </a:solidFill>
                  <a:latin typeface="Palatino Linotype" pitchFamily="18" charset="0"/>
                  <a:sym typeface="Wingdings" pitchFamily="2" charset="2"/>
                </a:rPr>
                <a:t> </a:t>
              </a:r>
              <a:r>
                <a:rPr lang="en-US" sz="2100" dirty="0" smtClean="0">
                  <a:solidFill>
                    <a:srgbClr val="CC0099"/>
                  </a:solidFill>
                  <a:latin typeface="Palatino Linotype" pitchFamily="18" charset="0"/>
                </a:rPr>
                <a:t>different demographics</a:t>
              </a:r>
              <a:endParaRPr lang="en-US" sz="2100" dirty="0">
                <a:solidFill>
                  <a:srgbClr val="CC0099"/>
                </a:solidFill>
              </a:endParaRPr>
            </a:p>
          </p:txBody>
        </p:sp>
      </p:grpSp>
      <p:sp>
        <p:nvSpPr>
          <p:cNvPr id="11" name="Rectangle 18"/>
          <p:cNvSpPr>
            <a:spLocks noChangeArrowheads="1"/>
          </p:cNvSpPr>
          <p:nvPr/>
        </p:nvSpPr>
        <p:spPr bwMode="ltGray">
          <a:xfrm>
            <a:off x="1484040" y="2060848"/>
            <a:ext cx="6912768" cy="1578894"/>
          </a:xfrm>
          <a:prstGeom prst="rect">
            <a:avLst/>
          </a:prstGeom>
          <a:noFill/>
          <a:ln w="9525">
            <a:noFill/>
            <a:miter lim="800000"/>
            <a:headEnd/>
            <a:tailEnd/>
          </a:ln>
        </p:spPr>
        <p:txBody>
          <a:bodyPr wrap="square">
            <a:spAutoFit/>
          </a:bodyPr>
          <a:lstStyle/>
          <a:p>
            <a:pPr algn="l"/>
            <a:r>
              <a:rPr lang="en-US" altLang="zh-CN" sz="2100" dirty="0" smtClean="0">
                <a:solidFill>
                  <a:srgbClr val="CC0099"/>
                </a:solidFill>
                <a:latin typeface="Palatino Linotype" pitchFamily="18" charset="0"/>
              </a:rPr>
              <a:t>What do we know?</a:t>
            </a:r>
          </a:p>
          <a:p>
            <a:pPr algn="l">
              <a:buFont typeface="Wingdings" pitchFamily="2" charset="2"/>
              <a:buChar char="Ø"/>
            </a:pPr>
            <a:r>
              <a:rPr lang="en-US" sz="2100" dirty="0" smtClean="0">
                <a:solidFill>
                  <a:schemeClr val="tx1"/>
                </a:solidFill>
                <a:latin typeface="Palatino Linotype" pitchFamily="18" charset="0"/>
              </a:rPr>
              <a:t>  Demographic distributions!</a:t>
            </a:r>
          </a:p>
          <a:p>
            <a:pPr algn="l">
              <a:buFont typeface="Wingdings" pitchFamily="2" charset="2"/>
              <a:buChar char="Ø"/>
            </a:pPr>
            <a:r>
              <a:rPr lang="en-US" sz="2100" dirty="0" smtClean="0">
                <a:solidFill>
                  <a:schemeClr val="tx1"/>
                </a:solidFill>
                <a:latin typeface="Palatino Linotype" pitchFamily="18" charset="0"/>
              </a:rPr>
              <a:t>  Demographic differences in different markets!</a:t>
            </a:r>
          </a:p>
          <a:p>
            <a:pPr algn="l">
              <a:buFont typeface="Wingdings" pitchFamily="2" charset="2"/>
              <a:buChar char="Ø"/>
            </a:pPr>
            <a:r>
              <a:rPr lang="en-US" sz="2100" dirty="0" smtClean="0">
                <a:solidFill>
                  <a:schemeClr val="tx1"/>
                </a:solidFill>
                <a:latin typeface="Palatino Linotype" pitchFamily="18" charset="0"/>
              </a:rPr>
              <a:t>  Overall demand in different markets!</a:t>
            </a:r>
            <a:endParaRPr lang="en-US" altLang="zh-CN" sz="2100" dirty="0" smtClean="0">
              <a:solidFill>
                <a:schemeClr val="tx1"/>
              </a:solidFill>
              <a:latin typeface="Palatino Linotype" pitchFamily="18"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187624"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BLP Model - Example</a:t>
            </a:r>
          </a:p>
        </p:txBody>
      </p:sp>
      <p:sp>
        <p:nvSpPr>
          <p:cNvPr id="19" name="Rectangle 18"/>
          <p:cNvSpPr>
            <a:spLocks noChangeArrowheads="1"/>
          </p:cNvSpPr>
          <p:nvPr/>
        </p:nvSpPr>
        <p:spPr bwMode="ltGray">
          <a:xfrm>
            <a:off x="2111380" y="4414524"/>
            <a:ext cx="5268932" cy="1366528"/>
          </a:xfrm>
          <a:prstGeom prst="rect">
            <a:avLst/>
          </a:prstGeom>
          <a:noFill/>
          <a:ln w="9525">
            <a:noFill/>
            <a:miter lim="800000"/>
            <a:headEnd/>
            <a:tailEnd/>
          </a:ln>
        </p:spPr>
        <p:txBody>
          <a:bodyPr wrap="square">
            <a:spAutoFit/>
          </a:bodyPr>
          <a:lstStyle/>
          <a:p>
            <a:pPr algn="l"/>
            <a:r>
              <a:rPr lang="en-US" altLang="zh-CN" sz="1800" dirty="0" smtClean="0">
                <a:solidFill>
                  <a:schemeClr val="tx1"/>
                </a:solidFill>
                <a:latin typeface="Palatino Linotype" pitchFamily="18" charset="0"/>
              </a:rPr>
              <a:t>Table A:   80% Indians, 20% Americans;</a:t>
            </a:r>
          </a:p>
          <a:p>
            <a:pPr algn="l"/>
            <a:r>
              <a:rPr lang="en-US" altLang="zh-CN" sz="1800" dirty="0" smtClean="0">
                <a:solidFill>
                  <a:schemeClr val="tx1"/>
                </a:solidFill>
                <a:latin typeface="Palatino Linotype" pitchFamily="18" charset="0"/>
              </a:rPr>
              <a:t>               - Lamb: 80% gone,  Chicken: 20% gone.</a:t>
            </a:r>
          </a:p>
          <a:p>
            <a:pPr algn="l"/>
            <a:r>
              <a:rPr lang="en-US" altLang="zh-CN" sz="1800" dirty="0" smtClean="0">
                <a:solidFill>
                  <a:schemeClr val="tx1"/>
                </a:solidFill>
                <a:latin typeface="Palatino Linotype" pitchFamily="18" charset="0"/>
              </a:rPr>
              <a:t>Table B:   10% Indians, 90% Americans;</a:t>
            </a:r>
          </a:p>
          <a:p>
            <a:pPr algn="l"/>
            <a:r>
              <a:rPr lang="en-US" altLang="zh-CN" sz="1800" dirty="0" smtClean="0">
                <a:solidFill>
                  <a:schemeClr val="tx1"/>
                </a:solidFill>
                <a:latin typeface="Palatino Linotype" pitchFamily="18" charset="0"/>
              </a:rPr>
              <a:t>               - Lamb: 10% gone,  Chicken: 90% gone.</a:t>
            </a:r>
          </a:p>
        </p:txBody>
      </p:sp>
      <p:grpSp>
        <p:nvGrpSpPr>
          <p:cNvPr id="32" name="组合 31"/>
          <p:cNvGrpSpPr/>
          <p:nvPr/>
        </p:nvGrpSpPr>
        <p:grpSpPr>
          <a:xfrm>
            <a:off x="1447542" y="1685042"/>
            <a:ext cx="6580842" cy="2616101"/>
            <a:chOff x="1375534" y="1700808"/>
            <a:chExt cx="6580842" cy="2616101"/>
          </a:xfrm>
        </p:grpSpPr>
        <p:sp>
          <p:nvSpPr>
            <p:cNvPr id="16" name="Rectangle 18"/>
            <p:cNvSpPr>
              <a:spLocks noChangeArrowheads="1"/>
            </p:cNvSpPr>
            <p:nvPr/>
          </p:nvSpPr>
          <p:spPr bwMode="ltGray">
            <a:xfrm>
              <a:off x="1375534" y="1700808"/>
              <a:ext cx="6580842" cy="2616101"/>
            </a:xfrm>
            <a:prstGeom prst="rect">
              <a:avLst/>
            </a:prstGeom>
            <a:noFill/>
            <a:ln w="9525">
              <a:solidFill>
                <a:srgbClr val="CC0099"/>
              </a:solidFill>
              <a:miter lim="800000"/>
              <a:headEnd/>
              <a:tailEnd/>
            </a:ln>
          </p:spPr>
          <p:txBody>
            <a:bodyPr wrap="square">
              <a:spAutoFit/>
            </a:bodyPr>
            <a:lstStyle/>
            <a:p>
              <a:pPr algn="l"/>
              <a:r>
                <a:rPr lang="en-US" altLang="zh-CN" sz="2000" dirty="0" smtClean="0">
                  <a:solidFill>
                    <a:srgbClr val="CC0099"/>
                  </a:solidFill>
                  <a:latin typeface="Palatino Linotype" pitchFamily="18" charset="0"/>
                </a:rPr>
                <a:t>Example 2:  Lunch Buffet</a:t>
              </a: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p:txBody>
        </p:sp>
        <p:sp>
          <p:nvSpPr>
            <p:cNvPr id="26" name="Rectangle 18"/>
            <p:cNvSpPr>
              <a:spLocks noChangeArrowheads="1"/>
            </p:cNvSpPr>
            <p:nvPr/>
          </p:nvSpPr>
          <p:spPr bwMode="ltGray">
            <a:xfrm>
              <a:off x="1599942" y="2110729"/>
              <a:ext cx="6212418" cy="701731"/>
            </a:xfrm>
            <a:prstGeom prst="rect">
              <a:avLst/>
            </a:prstGeom>
            <a:noFill/>
            <a:ln w="9525">
              <a:noFill/>
              <a:miter lim="800000"/>
              <a:headEnd/>
              <a:tailEnd/>
            </a:ln>
          </p:spPr>
          <p:txBody>
            <a:bodyPr wrap="square">
              <a:spAutoFit/>
            </a:bodyPr>
            <a:lstStyle/>
            <a:p>
              <a:pPr algn="l"/>
              <a:r>
                <a:rPr lang="en-US" altLang="zh-CN" sz="1800" u="sng" dirty="0" smtClean="0">
                  <a:solidFill>
                    <a:schemeClr val="tx1"/>
                  </a:solidFill>
                  <a:latin typeface="Palatino Linotype" pitchFamily="18" charset="0"/>
                </a:rPr>
                <a:t>Lamb</a:t>
              </a:r>
              <a:r>
                <a:rPr lang="en-US" altLang="zh-CN" sz="1800" dirty="0" smtClean="0">
                  <a:solidFill>
                    <a:schemeClr val="tx1"/>
                  </a:solidFill>
                  <a:latin typeface="Palatino Linotype" pitchFamily="18" charset="0"/>
                </a:rPr>
                <a:t>: Stewed lamb with </a:t>
              </a:r>
              <a:r>
                <a:rPr lang="en-US" altLang="zh-CN" sz="1800" dirty="0" err="1" smtClean="0">
                  <a:solidFill>
                    <a:schemeClr val="tx1"/>
                  </a:solidFill>
                  <a:latin typeface="Palatino Linotype" pitchFamily="18" charset="0"/>
                </a:rPr>
                <a:t>chillies</a:t>
              </a:r>
              <a:r>
                <a:rPr lang="en-US" altLang="zh-CN" sz="1800" dirty="0" smtClean="0">
                  <a:solidFill>
                    <a:schemeClr val="tx1"/>
                  </a:solidFill>
                  <a:latin typeface="Palatino Linotype" pitchFamily="18" charset="0"/>
                </a:rPr>
                <a:t>;</a:t>
              </a:r>
            </a:p>
            <a:p>
              <a:pPr algn="l"/>
              <a:r>
                <a:rPr lang="en-US" altLang="zh-CN" sz="1800" u="sng" dirty="0" smtClean="0">
                  <a:solidFill>
                    <a:schemeClr val="tx1"/>
                  </a:solidFill>
                  <a:latin typeface="Palatino Linotype" pitchFamily="18" charset="0"/>
                </a:rPr>
                <a:t>Chicken</a:t>
              </a:r>
              <a:r>
                <a:rPr lang="en-US" altLang="zh-CN" sz="1800" dirty="0" smtClean="0">
                  <a:solidFill>
                    <a:schemeClr val="tx1"/>
                  </a:solidFill>
                  <a:latin typeface="Palatino Linotype" pitchFamily="18" charset="0"/>
                </a:rPr>
                <a:t>:  Flat pasta cooked with cream and cheese;  </a:t>
              </a:r>
            </a:p>
          </p:txBody>
        </p:sp>
        <p:pic>
          <p:nvPicPr>
            <p:cNvPr id="29" name="图片 28" descr="lamb.jpg"/>
            <p:cNvPicPr>
              <a:picLocks noChangeAspect="1"/>
            </p:cNvPicPr>
            <p:nvPr/>
          </p:nvPicPr>
          <p:blipFill>
            <a:blip r:embed="rId4" cstate="print"/>
            <a:srcRect t="26880" b="9281"/>
            <a:stretch>
              <a:fillRect/>
            </a:stretch>
          </p:blipFill>
          <p:spPr>
            <a:xfrm>
              <a:off x="2020188" y="2868702"/>
              <a:ext cx="2231224" cy="1424394"/>
            </a:xfrm>
            <a:prstGeom prst="rect">
              <a:avLst/>
            </a:prstGeom>
          </p:spPr>
        </p:pic>
        <p:pic>
          <p:nvPicPr>
            <p:cNvPr id="30" name="图片 29" descr="chick-alfredo.jpg"/>
            <p:cNvPicPr>
              <a:picLocks noChangeAspect="1"/>
            </p:cNvPicPr>
            <p:nvPr/>
          </p:nvPicPr>
          <p:blipFill>
            <a:blip r:embed="rId5" cstate="print"/>
            <a:srcRect t="11036" r="12001" b="6191"/>
            <a:stretch>
              <a:fillRect/>
            </a:stretch>
          </p:blipFill>
          <p:spPr>
            <a:xfrm>
              <a:off x="5580112" y="2852936"/>
              <a:ext cx="2088232" cy="1423795"/>
            </a:xfrm>
            <a:prstGeom prst="rect">
              <a:avLst/>
            </a:prstGeom>
          </p:spPr>
        </p:pic>
      </p:grpSp>
      <p:sp>
        <p:nvSpPr>
          <p:cNvPr id="31" name="Rectangle 18"/>
          <p:cNvSpPr>
            <a:spLocks noChangeArrowheads="1"/>
          </p:cNvSpPr>
          <p:nvPr/>
        </p:nvSpPr>
        <p:spPr bwMode="ltGray">
          <a:xfrm>
            <a:off x="1547664" y="5724810"/>
            <a:ext cx="6840760" cy="400110"/>
          </a:xfrm>
          <a:prstGeom prst="rect">
            <a:avLst/>
          </a:prstGeom>
          <a:noFill/>
          <a:ln w="9525">
            <a:noFill/>
            <a:miter lim="800000"/>
            <a:headEnd/>
            <a:tailEnd/>
          </a:ln>
        </p:spPr>
        <p:txBody>
          <a:bodyPr wrap="square">
            <a:spAutoFit/>
          </a:bodyPr>
          <a:lstStyle/>
          <a:p>
            <a:pPr algn="l"/>
            <a:r>
              <a:rPr lang="en-US" altLang="zh-CN" sz="2000" dirty="0" smtClean="0">
                <a:solidFill>
                  <a:srgbClr val="CC0099"/>
                </a:solidFill>
                <a:latin typeface="Palatino Linotype" pitchFamily="18" charset="0"/>
                <a:sym typeface="Wingdings" pitchFamily="2" charset="2"/>
              </a:rPr>
              <a:t>   Indians favor lamb, and Americans favor chicken!</a:t>
            </a:r>
            <a:endParaRPr lang="en-US" altLang="zh-CN" sz="2000" dirty="0" smtClean="0">
              <a:solidFill>
                <a:schemeClr val="tx1"/>
              </a:solidFill>
              <a:latin typeface="Palatino Linotype" pitchFamily="18" charset="0"/>
            </a:endParaRPr>
          </a:p>
        </p:txBody>
      </p:sp>
      <p:sp>
        <p:nvSpPr>
          <p:cNvPr id="33" name="AutoShape 57"/>
          <p:cNvSpPr>
            <a:spLocks noChangeArrowheads="1"/>
          </p:cNvSpPr>
          <p:nvPr/>
        </p:nvSpPr>
        <p:spPr bwMode="auto">
          <a:xfrm>
            <a:off x="1763688" y="6230490"/>
            <a:ext cx="6264696" cy="432048"/>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sz="2000" dirty="0" smtClean="0">
                <a:solidFill>
                  <a:srgbClr val="CC3399"/>
                </a:solidFill>
                <a:latin typeface="Palatino Linotype" pitchFamily="18" charset="0"/>
                <a:ea typeface="宋体" charset="-122"/>
              </a:rPr>
              <a:t>BLP:   Aggregate Demand </a:t>
            </a:r>
            <a:r>
              <a:rPr lang="en-US" altLang="zh-CN" sz="2000" dirty="0" smtClean="0">
                <a:solidFill>
                  <a:srgbClr val="CC3399"/>
                </a:solidFill>
                <a:latin typeface="Palatino Linotype" pitchFamily="18" charset="0"/>
                <a:ea typeface="宋体" charset="-122"/>
                <a:sym typeface="Wingdings" pitchFamily="2" charset="2"/>
              </a:rPr>
              <a:t> I</a:t>
            </a:r>
            <a:r>
              <a:rPr lang="en-US" altLang="zh-CN" sz="2000" dirty="0" smtClean="0">
                <a:solidFill>
                  <a:srgbClr val="CC3399"/>
                </a:solidFill>
                <a:latin typeface="Palatino Linotype" pitchFamily="18" charset="0"/>
                <a:ea typeface="宋体" charset="-122"/>
              </a:rPr>
              <a:t>ndividual Preference</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strVal val="#ppt_w+.3"/>
                                          </p:val>
                                        </p:tav>
                                        <p:tav tm="100000">
                                          <p:val>
                                            <p:strVal val="#ppt_w"/>
                                          </p:val>
                                        </p:tav>
                                      </p:tavLst>
                                    </p:anim>
                                    <p:anim calcmode="lin" valueType="num">
                                      <p:cBhvr>
                                        <p:cTn id="23" dur="1000" fill="hold"/>
                                        <p:tgtEl>
                                          <p:spTgt spid="33"/>
                                        </p:tgtEl>
                                        <p:attrNameLst>
                                          <p:attrName>ppt_h</p:attrName>
                                        </p:attrNameLst>
                                      </p:cBhvr>
                                      <p:tavLst>
                                        <p:tav tm="0">
                                          <p:val>
                                            <p:strVal val="#ppt_h"/>
                                          </p:val>
                                        </p:tav>
                                        <p:tav tm="100000">
                                          <p:val>
                                            <p:strVal val="#ppt_h"/>
                                          </p:val>
                                        </p:tav>
                                      </p:tavLst>
                                    </p:anim>
                                    <p:animEffect transition="in" filter="fade">
                                      <p:cBhvr>
                                        <p:cTn id="2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187624"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BLP Model – In Hotel Context</a:t>
            </a:r>
          </a:p>
        </p:txBody>
      </p:sp>
      <p:sp>
        <p:nvSpPr>
          <p:cNvPr id="19" name="Rectangle 18"/>
          <p:cNvSpPr>
            <a:spLocks noChangeArrowheads="1"/>
          </p:cNvSpPr>
          <p:nvPr/>
        </p:nvSpPr>
        <p:spPr bwMode="ltGray">
          <a:xfrm>
            <a:off x="2111380" y="4414524"/>
            <a:ext cx="6277044" cy="1366528"/>
          </a:xfrm>
          <a:prstGeom prst="rect">
            <a:avLst/>
          </a:prstGeom>
          <a:noFill/>
          <a:ln w="9525">
            <a:noFill/>
            <a:miter lim="800000"/>
            <a:headEnd/>
            <a:tailEnd/>
          </a:ln>
        </p:spPr>
        <p:txBody>
          <a:bodyPr wrap="square">
            <a:spAutoFit/>
          </a:bodyPr>
          <a:lstStyle/>
          <a:p>
            <a:pPr algn="l"/>
            <a:r>
              <a:rPr lang="en-US" altLang="zh-CN" sz="1800" dirty="0" smtClean="0">
                <a:solidFill>
                  <a:schemeClr val="tx1"/>
                </a:solidFill>
                <a:latin typeface="Palatino Linotype" pitchFamily="18" charset="0"/>
              </a:rPr>
              <a:t>Miami:   70% Couples, </a:t>
            </a:r>
            <a:r>
              <a:rPr lang="en-US" altLang="zh-CN" sz="1800" dirty="0">
                <a:solidFill>
                  <a:schemeClr val="tx1"/>
                </a:solidFill>
                <a:latin typeface="Palatino Linotype" pitchFamily="18" charset="0"/>
              </a:rPr>
              <a:t>3</a:t>
            </a:r>
            <a:r>
              <a:rPr lang="en-US" altLang="zh-CN" sz="1800" dirty="0" smtClean="0">
                <a:solidFill>
                  <a:schemeClr val="tx1"/>
                </a:solidFill>
                <a:latin typeface="Palatino Linotype" pitchFamily="18" charset="0"/>
              </a:rPr>
              <a:t>0% Business;</a:t>
            </a:r>
          </a:p>
          <a:p>
            <a:pPr algn="l"/>
            <a:r>
              <a:rPr lang="en-US" altLang="zh-CN" sz="1800" dirty="0" smtClean="0">
                <a:solidFill>
                  <a:schemeClr val="tx1"/>
                </a:solidFill>
                <a:latin typeface="Palatino Linotype" pitchFamily="18" charset="0"/>
              </a:rPr>
              <a:t>               - Spa: 80% demand,  Conference: 20% demand.</a:t>
            </a:r>
          </a:p>
          <a:p>
            <a:pPr algn="l"/>
            <a:r>
              <a:rPr lang="en-US" altLang="zh-CN" sz="1800" dirty="0" smtClean="0">
                <a:solidFill>
                  <a:schemeClr val="tx1"/>
                </a:solidFill>
                <a:latin typeface="Palatino Linotype" pitchFamily="18" charset="0"/>
              </a:rPr>
              <a:t>New York:   </a:t>
            </a:r>
            <a:r>
              <a:rPr lang="en-US" altLang="zh-CN" sz="1800" dirty="0">
                <a:solidFill>
                  <a:schemeClr val="tx1"/>
                </a:solidFill>
                <a:latin typeface="Palatino Linotype" pitchFamily="18" charset="0"/>
              </a:rPr>
              <a:t>3</a:t>
            </a:r>
            <a:r>
              <a:rPr lang="en-US" altLang="zh-CN" sz="1800" dirty="0" smtClean="0">
                <a:solidFill>
                  <a:schemeClr val="tx1"/>
                </a:solidFill>
                <a:latin typeface="Palatino Linotype" pitchFamily="18" charset="0"/>
              </a:rPr>
              <a:t>0% Couples, 70% Business;</a:t>
            </a:r>
          </a:p>
          <a:p>
            <a:pPr algn="l"/>
            <a:r>
              <a:rPr lang="en-US" altLang="zh-CN" sz="1800" dirty="0" smtClean="0">
                <a:solidFill>
                  <a:schemeClr val="tx1"/>
                </a:solidFill>
                <a:latin typeface="Palatino Linotype" pitchFamily="18" charset="0"/>
              </a:rPr>
              <a:t>               - Spa: </a:t>
            </a:r>
            <a:r>
              <a:rPr lang="en-US" altLang="zh-CN" sz="1800" dirty="0">
                <a:solidFill>
                  <a:schemeClr val="tx1"/>
                </a:solidFill>
                <a:latin typeface="Palatino Linotype" pitchFamily="18" charset="0"/>
              </a:rPr>
              <a:t>4</a:t>
            </a:r>
            <a:r>
              <a:rPr lang="en-US" altLang="zh-CN" sz="1800" dirty="0" smtClean="0">
                <a:solidFill>
                  <a:schemeClr val="tx1"/>
                </a:solidFill>
                <a:latin typeface="Palatino Linotype" pitchFamily="18" charset="0"/>
              </a:rPr>
              <a:t>0% demand,  Conference: </a:t>
            </a:r>
            <a:r>
              <a:rPr lang="en-US" altLang="zh-CN" sz="1800" dirty="0">
                <a:solidFill>
                  <a:schemeClr val="tx1"/>
                </a:solidFill>
                <a:latin typeface="Palatino Linotype" pitchFamily="18" charset="0"/>
              </a:rPr>
              <a:t>6</a:t>
            </a:r>
            <a:r>
              <a:rPr lang="en-US" altLang="zh-CN" sz="1800" dirty="0" smtClean="0">
                <a:solidFill>
                  <a:schemeClr val="tx1"/>
                </a:solidFill>
                <a:latin typeface="Palatino Linotype" pitchFamily="18" charset="0"/>
              </a:rPr>
              <a:t>0% gone.</a:t>
            </a:r>
          </a:p>
        </p:txBody>
      </p:sp>
      <p:grpSp>
        <p:nvGrpSpPr>
          <p:cNvPr id="32" name="组合 31"/>
          <p:cNvGrpSpPr/>
          <p:nvPr/>
        </p:nvGrpSpPr>
        <p:grpSpPr>
          <a:xfrm>
            <a:off x="1447542" y="1685042"/>
            <a:ext cx="6940882" cy="2616101"/>
            <a:chOff x="1375534" y="1700808"/>
            <a:chExt cx="6580842" cy="2616101"/>
          </a:xfrm>
        </p:grpSpPr>
        <p:sp>
          <p:nvSpPr>
            <p:cNvPr id="16" name="Rectangle 18"/>
            <p:cNvSpPr>
              <a:spLocks noChangeArrowheads="1"/>
            </p:cNvSpPr>
            <p:nvPr/>
          </p:nvSpPr>
          <p:spPr bwMode="ltGray">
            <a:xfrm>
              <a:off x="1375534" y="1700808"/>
              <a:ext cx="6580842" cy="2616101"/>
            </a:xfrm>
            <a:prstGeom prst="rect">
              <a:avLst/>
            </a:prstGeom>
            <a:noFill/>
            <a:ln w="9525">
              <a:solidFill>
                <a:srgbClr val="CC0099"/>
              </a:solidFill>
              <a:miter lim="800000"/>
              <a:headEnd/>
              <a:tailEnd/>
            </a:ln>
          </p:spPr>
          <p:txBody>
            <a:bodyPr wrap="square">
              <a:spAutoFit/>
            </a:bodyPr>
            <a:lstStyle/>
            <a:p>
              <a:pPr algn="l"/>
              <a:r>
                <a:rPr lang="en-US" altLang="zh-CN" sz="2000" dirty="0" smtClean="0">
                  <a:solidFill>
                    <a:srgbClr val="CC0099"/>
                  </a:solidFill>
                  <a:latin typeface="Palatino Linotype" pitchFamily="18" charset="0"/>
                </a:rPr>
                <a:t>Example:  Estimate preferences based on demographics </a:t>
              </a: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a:p>
              <a:pPr algn="l"/>
              <a:endParaRPr lang="en-US" altLang="zh-CN" sz="2000" dirty="0" smtClean="0">
                <a:solidFill>
                  <a:srgbClr val="CC0099"/>
                </a:solidFill>
                <a:latin typeface="Palatino Linotype" pitchFamily="18" charset="0"/>
              </a:endParaRPr>
            </a:p>
          </p:txBody>
        </p:sp>
        <p:sp>
          <p:nvSpPr>
            <p:cNvPr id="26" name="Rectangle 18"/>
            <p:cNvSpPr>
              <a:spLocks noChangeArrowheads="1"/>
            </p:cNvSpPr>
            <p:nvPr/>
          </p:nvSpPr>
          <p:spPr bwMode="ltGray">
            <a:xfrm>
              <a:off x="1599942" y="2110729"/>
              <a:ext cx="6212418" cy="369332"/>
            </a:xfrm>
            <a:prstGeom prst="rect">
              <a:avLst/>
            </a:prstGeom>
            <a:noFill/>
            <a:ln w="9525">
              <a:noFill/>
              <a:miter lim="800000"/>
              <a:headEnd/>
              <a:tailEnd/>
            </a:ln>
          </p:spPr>
          <p:txBody>
            <a:bodyPr wrap="square">
              <a:spAutoFit/>
            </a:bodyPr>
            <a:lstStyle/>
            <a:p>
              <a:pPr algn="l"/>
              <a:r>
                <a:rPr lang="en-US" altLang="zh-CN" sz="1800" u="sng" dirty="0" smtClean="0">
                  <a:solidFill>
                    <a:schemeClr val="tx1"/>
                  </a:solidFill>
                  <a:latin typeface="Palatino Linotype" pitchFamily="18" charset="0"/>
                </a:rPr>
                <a:t>Hotels with spa and pool</a:t>
              </a:r>
              <a:endParaRPr lang="en-US" altLang="zh-CN" sz="1800" dirty="0" smtClean="0">
                <a:solidFill>
                  <a:schemeClr val="tx1"/>
                </a:solidFill>
                <a:latin typeface="Palatino Linotype" pitchFamily="18" charset="0"/>
              </a:endParaRPr>
            </a:p>
          </p:txBody>
        </p:sp>
      </p:grpSp>
      <p:sp>
        <p:nvSpPr>
          <p:cNvPr id="31" name="Rectangle 18"/>
          <p:cNvSpPr>
            <a:spLocks noChangeArrowheads="1"/>
          </p:cNvSpPr>
          <p:nvPr/>
        </p:nvSpPr>
        <p:spPr bwMode="ltGray">
          <a:xfrm>
            <a:off x="1547664" y="5724810"/>
            <a:ext cx="6840760" cy="400110"/>
          </a:xfrm>
          <a:prstGeom prst="rect">
            <a:avLst/>
          </a:prstGeom>
          <a:noFill/>
          <a:ln w="9525">
            <a:noFill/>
            <a:miter lim="800000"/>
            <a:headEnd/>
            <a:tailEnd/>
          </a:ln>
        </p:spPr>
        <p:txBody>
          <a:bodyPr wrap="square">
            <a:spAutoFit/>
          </a:bodyPr>
          <a:lstStyle/>
          <a:p>
            <a:pPr algn="l"/>
            <a:r>
              <a:rPr lang="en-US" altLang="zh-CN" sz="2000" dirty="0" smtClean="0">
                <a:solidFill>
                  <a:srgbClr val="CC0099"/>
                </a:solidFill>
                <a:latin typeface="Palatino Linotype" pitchFamily="18" charset="0"/>
                <a:sym typeface="Wingdings" pitchFamily="2" charset="2"/>
              </a:rPr>
              <a:t>   Couples favor spas, and business favor conference!</a:t>
            </a:r>
            <a:endParaRPr lang="en-US" altLang="zh-CN" sz="2000" dirty="0" smtClean="0">
              <a:solidFill>
                <a:schemeClr val="tx1"/>
              </a:solidFill>
              <a:latin typeface="Palatino Linotype" pitchFamily="18" charset="0"/>
            </a:endParaRPr>
          </a:p>
        </p:txBody>
      </p:sp>
      <p:sp>
        <p:nvSpPr>
          <p:cNvPr id="33" name="AutoShape 57"/>
          <p:cNvSpPr>
            <a:spLocks noChangeArrowheads="1"/>
          </p:cNvSpPr>
          <p:nvPr/>
        </p:nvSpPr>
        <p:spPr bwMode="auto">
          <a:xfrm>
            <a:off x="1763688" y="6230490"/>
            <a:ext cx="6264696" cy="432048"/>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sz="2000" dirty="0" smtClean="0">
                <a:solidFill>
                  <a:srgbClr val="CC3399"/>
                </a:solidFill>
                <a:latin typeface="Palatino Linotype" pitchFamily="18" charset="0"/>
                <a:ea typeface="宋体" charset="-122"/>
              </a:rPr>
              <a:t>BLP:   </a:t>
            </a:r>
            <a:r>
              <a:rPr lang="en-US" altLang="zh-CN" sz="2000" b="1" dirty="0" smtClean="0">
                <a:solidFill>
                  <a:srgbClr val="CC3399"/>
                </a:solidFill>
                <a:latin typeface="Palatino Linotype" pitchFamily="18" charset="0"/>
                <a:ea typeface="宋体" charset="-122"/>
              </a:rPr>
              <a:t>Aggregate</a:t>
            </a:r>
            <a:r>
              <a:rPr lang="en-US" altLang="zh-CN" sz="2000" dirty="0" smtClean="0">
                <a:solidFill>
                  <a:srgbClr val="CC3399"/>
                </a:solidFill>
                <a:latin typeface="Palatino Linotype" pitchFamily="18" charset="0"/>
                <a:ea typeface="宋体" charset="-122"/>
              </a:rPr>
              <a:t> Demand </a:t>
            </a:r>
            <a:r>
              <a:rPr lang="en-US" altLang="zh-CN" sz="2000" dirty="0" smtClean="0">
                <a:solidFill>
                  <a:srgbClr val="CC3399"/>
                </a:solidFill>
                <a:latin typeface="Palatino Linotype" pitchFamily="18" charset="0"/>
                <a:ea typeface="宋体" charset="-122"/>
                <a:sym typeface="Wingdings" pitchFamily="2" charset="2"/>
              </a:rPr>
              <a:t> </a:t>
            </a:r>
            <a:r>
              <a:rPr lang="en-US" altLang="zh-CN" sz="2000" b="1" dirty="0" smtClean="0">
                <a:solidFill>
                  <a:srgbClr val="CC3399"/>
                </a:solidFill>
                <a:latin typeface="Palatino Linotype" pitchFamily="18" charset="0"/>
                <a:ea typeface="宋体" charset="-122"/>
                <a:sym typeface="Wingdings" pitchFamily="2" charset="2"/>
              </a:rPr>
              <a:t>I</a:t>
            </a:r>
            <a:r>
              <a:rPr lang="en-US" altLang="zh-CN" sz="2000" b="1" dirty="0" smtClean="0">
                <a:solidFill>
                  <a:srgbClr val="CC3399"/>
                </a:solidFill>
                <a:latin typeface="Palatino Linotype" pitchFamily="18" charset="0"/>
                <a:ea typeface="宋体" charset="-122"/>
              </a:rPr>
              <a:t>ndividual</a:t>
            </a:r>
            <a:r>
              <a:rPr lang="en-US" altLang="zh-CN" sz="2000" dirty="0" smtClean="0">
                <a:solidFill>
                  <a:srgbClr val="CC3399"/>
                </a:solidFill>
                <a:latin typeface="Palatino Linotype" pitchFamily="18" charset="0"/>
                <a:ea typeface="宋体" charset="-122"/>
              </a:rPr>
              <a:t> Preference</a:t>
            </a:r>
          </a:p>
        </p:txBody>
      </p:sp>
      <p:pic>
        <p:nvPicPr>
          <p:cNvPr id="70664" name="Picture 8" descr="http://hotelsroomss.com/wp-content/uploads/2011/10/Hotel-Sp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466" y="2631849"/>
            <a:ext cx="2522502" cy="16291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46340" y="2094963"/>
            <a:ext cx="3321743" cy="369332"/>
          </a:xfrm>
          <a:prstGeom prst="rect">
            <a:avLst/>
          </a:prstGeom>
        </p:spPr>
        <p:txBody>
          <a:bodyPr wrap="none">
            <a:spAutoFit/>
          </a:bodyPr>
          <a:lstStyle/>
          <a:p>
            <a:pPr algn="l"/>
            <a:r>
              <a:rPr lang="en-US" altLang="zh-CN" sz="1800" u="sng" dirty="0">
                <a:solidFill>
                  <a:schemeClr val="tx1"/>
                </a:solidFill>
                <a:latin typeface="Palatino Linotype" pitchFamily="18" charset="0"/>
              </a:rPr>
              <a:t>Hotels with conference centers</a:t>
            </a:r>
            <a:endParaRPr lang="en-US" altLang="zh-CN" sz="1800" dirty="0">
              <a:solidFill>
                <a:schemeClr val="tx1"/>
              </a:solidFill>
              <a:latin typeface="Palatino Linotype" pitchFamily="18" charset="0"/>
            </a:endParaRPr>
          </a:p>
        </p:txBody>
      </p:sp>
      <p:pic>
        <p:nvPicPr>
          <p:cNvPr id="70666" name="Picture 10" descr="http://www.kyreniahotels.co.uk/merit/large/merit-hotel-conference-halls.jpg"/>
          <p:cNvPicPr>
            <a:picLocks noChangeAspect="1" noChangeArrowheads="1"/>
          </p:cNvPicPr>
          <p:nvPr/>
        </p:nvPicPr>
        <p:blipFill rotWithShape="1">
          <a:blip r:embed="rId5">
            <a:extLst>
              <a:ext uri="{28A0092B-C50C-407E-A947-70E740481C1C}">
                <a14:useLocalDpi xmlns:a14="http://schemas.microsoft.com/office/drawing/2010/main" val="0"/>
              </a:ext>
            </a:extLst>
          </a:blip>
          <a:srcRect b="18652"/>
          <a:stretch/>
        </p:blipFill>
        <p:spPr bwMode="auto">
          <a:xfrm>
            <a:off x="5084062" y="2572863"/>
            <a:ext cx="3046298" cy="16474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34745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strVal val="#ppt_w+.3"/>
                                          </p:val>
                                        </p:tav>
                                        <p:tav tm="100000">
                                          <p:val>
                                            <p:strVal val="#ppt_w"/>
                                          </p:val>
                                        </p:tav>
                                      </p:tavLst>
                                    </p:anim>
                                    <p:anim calcmode="lin" valueType="num">
                                      <p:cBhvr>
                                        <p:cTn id="23" dur="1000" fill="hold"/>
                                        <p:tgtEl>
                                          <p:spTgt spid="33"/>
                                        </p:tgtEl>
                                        <p:attrNameLst>
                                          <p:attrName>ppt_h</p:attrName>
                                        </p:attrNameLst>
                                      </p:cBhvr>
                                      <p:tavLst>
                                        <p:tav tm="0">
                                          <p:val>
                                            <p:strVal val="#ppt_h"/>
                                          </p:val>
                                        </p:tav>
                                        <p:tav tm="100000">
                                          <p:val>
                                            <p:strVal val="#ppt_h"/>
                                          </p:val>
                                        </p:tav>
                                      </p:tavLst>
                                    </p:anim>
                                    <p:animEffect transition="in" filter="fade">
                                      <p:cBhvr>
                                        <p:cTn id="2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259632"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Surplus-based Ranking</a:t>
            </a:r>
          </a:p>
        </p:txBody>
      </p:sp>
      <p:sp>
        <p:nvSpPr>
          <p:cNvPr id="17" name="矩形 16"/>
          <p:cNvSpPr/>
          <p:nvPr/>
        </p:nvSpPr>
        <p:spPr>
          <a:xfrm>
            <a:off x="529361" y="4941168"/>
            <a:ext cx="7272808" cy="1200329"/>
          </a:xfrm>
          <a:prstGeom prst="rect">
            <a:avLst/>
          </a:prstGeom>
        </p:spPr>
        <p:txBody>
          <a:bodyPr wrap="square">
            <a:spAutoFit/>
          </a:bodyPr>
          <a:lstStyle/>
          <a:p>
            <a:pPr algn="l"/>
            <a:r>
              <a:rPr lang="en-US" altLang="zh-CN" u="sng" dirty="0" smtClean="0">
                <a:solidFill>
                  <a:srgbClr val="CC0099"/>
                </a:solidFill>
                <a:latin typeface="Palatino Linotype" pitchFamily="18" charset="0"/>
              </a:rPr>
              <a:t>Personalized Ranking:</a:t>
            </a:r>
            <a:r>
              <a:rPr lang="en-US" altLang="zh-CN" dirty="0" smtClean="0">
                <a:solidFill>
                  <a:srgbClr val="CC0099"/>
                </a:solidFill>
                <a:latin typeface="Palatino Linotype" pitchFamily="18" charset="0"/>
              </a:rPr>
              <a:t> </a:t>
            </a:r>
            <a:r>
              <a:rPr lang="en-US" altLang="zh-CN" dirty="0" smtClean="0">
                <a:solidFill>
                  <a:schemeClr val="tx1"/>
                </a:solidFill>
                <a:latin typeface="Palatino Linotype" pitchFamily="18" charset="0"/>
              </a:rPr>
              <a:t>ask for consumer demographics and purchase context and estimate surplus using BLP for </a:t>
            </a:r>
            <a:r>
              <a:rPr lang="en-US" altLang="zh-CN" i="1" dirty="0" smtClean="0">
                <a:solidFill>
                  <a:srgbClr val="CC0099"/>
                </a:solidFill>
                <a:latin typeface="Palatino Linotype" pitchFamily="18" charset="0"/>
              </a:rPr>
              <a:t>personalized </a:t>
            </a:r>
            <a:r>
              <a:rPr lang="en-US" altLang="zh-CN" dirty="0" smtClean="0">
                <a:solidFill>
                  <a:schemeClr val="tx1"/>
                </a:solidFill>
                <a:latin typeface="Palatino Linotype" pitchFamily="18" charset="0"/>
              </a:rPr>
              <a:t>ranking</a:t>
            </a:r>
            <a:endParaRPr lang="en-US" dirty="0"/>
          </a:p>
        </p:txBody>
      </p:sp>
      <p:sp>
        <p:nvSpPr>
          <p:cNvPr id="18" name="矩形 17"/>
          <p:cNvSpPr/>
          <p:nvPr/>
        </p:nvSpPr>
        <p:spPr>
          <a:xfrm>
            <a:off x="529361" y="1268760"/>
            <a:ext cx="8136904" cy="1988237"/>
          </a:xfrm>
          <a:prstGeom prst="rect">
            <a:avLst/>
          </a:prstGeom>
        </p:spPr>
        <p:txBody>
          <a:bodyPr wrap="square">
            <a:spAutoFit/>
          </a:bodyPr>
          <a:lstStyle/>
          <a:p>
            <a:pPr algn="l"/>
            <a:r>
              <a:rPr lang="en-US" sz="2200" u="sng" dirty="0" smtClean="0">
                <a:solidFill>
                  <a:srgbClr val="CC0099"/>
                </a:solidFill>
                <a:latin typeface="Palatino Linotype" pitchFamily="18" charset="0"/>
              </a:rPr>
              <a:t>Basic Idea:</a:t>
            </a:r>
            <a:r>
              <a:rPr lang="en-US" sz="2200" dirty="0" smtClean="0">
                <a:solidFill>
                  <a:srgbClr val="CC0099"/>
                </a:solidFill>
                <a:latin typeface="Palatino Linotype" pitchFamily="18" charset="0"/>
              </a:rPr>
              <a:t>  </a:t>
            </a:r>
          </a:p>
          <a:p>
            <a:pPr marL="342900" indent="-342900" algn="l">
              <a:buFont typeface="Arial" pitchFamily="34" charset="0"/>
              <a:buChar char="•"/>
            </a:pPr>
            <a:r>
              <a:rPr lang="en-US" sz="2200" dirty="0" smtClean="0">
                <a:solidFill>
                  <a:schemeClr val="tx1"/>
                </a:solidFill>
                <a:latin typeface="Palatino Linotype" pitchFamily="18" charset="0"/>
              </a:rPr>
              <a:t>Compute the surplus for each product based on consumer preferences (average across consumers)</a:t>
            </a:r>
          </a:p>
          <a:p>
            <a:pPr marL="342900" indent="-342900" algn="l">
              <a:buFont typeface="Arial" pitchFamily="34" charset="0"/>
              <a:buChar char="•"/>
            </a:pPr>
            <a:r>
              <a:rPr lang="en-US" sz="2200" dirty="0">
                <a:solidFill>
                  <a:schemeClr val="tx1"/>
                </a:solidFill>
                <a:latin typeface="Palatino Linotype" pitchFamily="18" charset="0"/>
              </a:rPr>
              <a:t>R</a:t>
            </a:r>
            <a:r>
              <a:rPr lang="en-US" sz="2200" dirty="0" smtClean="0">
                <a:solidFill>
                  <a:schemeClr val="tx1"/>
                </a:solidFill>
                <a:latin typeface="Palatino Linotype" pitchFamily="18" charset="0"/>
              </a:rPr>
              <a:t>ank products accordingly</a:t>
            </a:r>
          </a:p>
          <a:p>
            <a:pPr marL="342900" indent="-342900" algn="l">
              <a:buFont typeface="Arial" pitchFamily="34" charset="0"/>
              <a:buChar char="•"/>
            </a:pPr>
            <a:r>
              <a:rPr lang="en-US" sz="2200" dirty="0">
                <a:solidFill>
                  <a:srgbClr val="CC0099"/>
                </a:solidFill>
                <a:latin typeface="Palatino Linotype" pitchFamily="18" charset="0"/>
              </a:rPr>
              <a:t>Top-ranked product provides “best value</a:t>
            </a:r>
            <a:r>
              <a:rPr lang="en-US" sz="2200" dirty="0" smtClean="0">
                <a:solidFill>
                  <a:srgbClr val="CC0099"/>
                </a:solidFill>
                <a:latin typeface="Palatino Linotype" pitchFamily="18" charset="0"/>
              </a:rPr>
              <a:t>”</a:t>
            </a:r>
            <a:endParaRPr lang="en-US" sz="2200" dirty="0">
              <a:solidFill>
                <a:schemeClr val="tx1"/>
              </a:solidFill>
              <a:latin typeface="Palatino Linotype" pitchFamily="18" charset="0"/>
            </a:endParaRPr>
          </a:p>
        </p:txBody>
      </p:sp>
      <p:sp>
        <p:nvSpPr>
          <p:cNvPr id="8" name="AutoShape 57"/>
          <p:cNvSpPr>
            <a:spLocks noChangeArrowheads="1"/>
          </p:cNvSpPr>
          <p:nvPr/>
        </p:nvSpPr>
        <p:spPr bwMode="auto">
          <a:xfrm>
            <a:off x="2473577" y="3877801"/>
            <a:ext cx="4248472" cy="576064"/>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sz="2200" dirty="0" smtClean="0">
                <a:solidFill>
                  <a:srgbClr val="CC3399"/>
                </a:solidFill>
                <a:latin typeface="Palatino Linotype" pitchFamily="18" charset="0"/>
                <a:ea typeface="宋体" charset="-122"/>
              </a:rPr>
              <a:t>Again, people are different…</a:t>
            </a:r>
            <a:endParaRPr lang="en-US" altLang="zh-CN" sz="2200" b="1" dirty="0" smtClean="0">
              <a:solidFill>
                <a:srgbClr val="CC3399"/>
              </a:solidFill>
              <a:latin typeface="Palatino Linotype" pitchFamily="18" charset="0"/>
              <a:ea typeface="宋体" charset="-122"/>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7"/>
          <p:cNvSpPr>
            <a:spLocks noChangeArrowheads="1"/>
          </p:cNvSpPr>
          <p:nvPr/>
        </p:nvSpPr>
        <p:spPr bwMode="auto">
          <a:xfrm>
            <a:off x="405363" y="1916832"/>
            <a:ext cx="8568952" cy="2232248"/>
          </a:xfrm>
          <a:prstGeom prst="flowChartAlternateProcess">
            <a:avLst/>
          </a:prstGeom>
          <a:solidFill>
            <a:srgbClr val="993366">
              <a:alpha val="17000"/>
            </a:srgbClr>
          </a:solidFill>
          <a:ln w="9525">
            <a:solidFill>
              <a:srgbClr val="993366"/>
            </a:solidFill>
            <a:miter lim="800000"/>
            <a:headEnd/>
            <a:tailEnd/>
          </a:ln>
        </p:spPr>
        <p:txBody>
          <a:bodyPr lIns="0" tIns="0" rIns="0" bIns="0" anchor="ctr"/>
          <a:lstStyle/>
          <a:p>
            <a:pPr marL="609600" indent="-609600" eaLnBrk="1" hangingPunct="1">
              <a:buClr>
                <a:srgbClr val="660066"/>
              </a:buClr>
              <a:buSzPct val="90000"/>
              <a:buFont typeface="Wingdings" pitchFamily="2" charset="2"/>
              <a:buNone/>
            </a:pPr>
            <a:r>
              <a:rPr lang="en-US" altLang="zh-CN" sz="4000" i="1" dirty="0" smtClean="0">
                <a:solidFill>
                  <a:schemeClr val="tx1"/>
                </a:solidFill>
                <a:latin typeface="Palatino Linotype" pitchFamily="18" charset="0"/>
                <a:ea typeface="宋体" charset="-122"/>
              </a:rPr>
              <a:t>How </a:t>
            </a:r>
            <a:r>
              <a:rPr lang="en-US" altLang="zh-CN" sz="4000" i="1" dirty="0" smtClean="0">
                <a:solidFill>
                  <a:schemeClr val="tx1"/>
                </a:solidFill>
                <a:latin typeface="Palatino Linotype" pitchFamily="18" charset="0"/>
                <a:ea typeface="宋体" pitchFamily="2" charset="-122"/>
              </a:rPr>
              <a:t>can I find the </a:t>
            </a:r>
            <a:r>
              <a:rPr lang="en-US" altLang="zh-CN" sz="4000" i="1" u="sng" dirty="0" smtClean="0">
                <a:solidFill>
                  <a:schemeClr val="tx1"/>
                </a:solidFill>
                <a:latin typeface="Palatino Linotype" pitchFamily="18" charset="0"/>
                <a:ea typeface="宋体" pitchFamily="2" charset="-122"/>
              </a:rPr>
              <a:t>best hotel</a:t>
            </a:r>
            <a:r>
              <a:rPr lang="en-US" altLang="zh-CN" sz="4000" i="1" dirty="0" smtClean="0">
                <a:solidFill>
                  <a:schemeClr val="tx1"/>
                </a:solidFill>
                <a:latin typeface="Palatino Linotype" pitchFamily="18" charset="0"/>
                <a:ea typeface="宋体" pitchFamily="2" charset="-122"/>
              </a:rPr>
              <a:t> </a:t>
            </a:r>
          </a:p>
          <a:p>
            <a:pPr marL="609600" indent="-609600" eaLnBrk="1" hangingPunct="1">
              <a:buClr>
                <a:srgbClr val="660066"/>
              </a:buClr>
              <a:buSzPct val="90000"/>
              <a:buFont typeface="Wingdings" pitchFamily="2" charset="2"/>
              <a:buNone/>
            </a:pPr>
            <a:r>
              <a:rPr lang="en-US" altLang="zh-CN" sz="4000" i="1" dirty="0" smtClean="0">
                <a:solidFill>
                  <a:schemeClr val="tx1"/>
                </a:solidFill>
                <a:latin typeface="Palatino Linotype" pitchFamily="18" charset="0"/>
                <a:ea typeface="宋体" pitchFamily="2" charset="-122"/>
              </a:rPr>
              <a:t>in New York City?</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259632"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Surplus-based Ranking</a:t>
            </a:r>
          </a:p>
        </p:txBody>
      </p:sp>
      <p:sp>
        <p:nvSpPr>
          <p:cNvPr id="17" name="矩形 16"/>
          <p:cNvSpPr/>
          <p:nvPr/>
        </p:nvSpPr>
        <p:spPr>
          <a:xfrm>
            <a:off x="539552" y="4221088"/>
            <a:ext cx="3744416" cy="400110"/>
          </a:xfrm>
          <a:prstGeom prst="rect">
            <a:avLst/>
          </a:prstGeom>
        </p:spPr>
        <p:txBody>
          <a:bodyPr wrap="square">
            <a:spAutoFit/>
          </a:bodyPr>
          <a:lstStyle/>
          <a:p>
            <a:pPr algn="l"/>
            <a:r>
              <a:rPr lang="en-US" sz="2000" dirty="0" smtClean="0">
                <a:solidFill>
                  <a:srgbClr val="CC0099"/>
                </a:solidFill>
                <a:latin typeface="Palatino Linotype" pitchFamily="18" charset="0"/>
              </a:rPr>
              <a:t>Best Value:  </a:t>
            </a:r>
            <a:r>
              <a:rPr lang="en-US" sz="2000" u="sng" dirty="0" smtClean="0">
                <a:solidFill>
                  <a:srgbClr val="CC0099"/>
                </a:solidFill>
                <a:latin typeface="Palatino Linotype" pitchFamily="18" charset="0"/>
              </a:rPr>
              <a:t>Cyber Apartments</a:t>
            </a:r>
            <a:endParaRPr lang="en-US" sz="2000" u="sng" dirty="0"/>
          </a:p>
        </p:txBody>
      </p:sp>
      <p:sp>
        <p:nvSpPr>
          <p:cNvPr id="13" name="矩形 12"/>
          <p:cNvSpPr/>
          <p:nvPr/>
        </p:nvSpPr>
        <p:spPr>
          <a:xfrm>
            <a:off x="5652120" y="4221088"/>
            <a:ext cx="2592288" cy="400110"/>
          </a:xfrm>
          <a:prstGeom prst="rect">
            <a:avLst/>
          </a:prstGeom>
        </p:spPr>
        <p:txBody>
          <a:bodyPr wrap="square">
            <a:spAutoFit/>
          </a:bodyPr>
          <a:lstStyle/>
          <a:p>
            <a:pPr algn="l"/>
            <a:r>
              <a:rPr lang="en-US" sz="2000" dirty="0" smtClean="0">
                <a:solidFill>
                  <a:srgbClr val="CC0099"/>
                </a:solidFill>
                <a:latin typeface="Palatino Linotype" pitchFamily="18" charset="0"/>
              </a:rPr>
              <a:t>Best Value:  </a:t>
            </a:r>
            <a:r>
              <a:rPr lang="en-US" sz="2000" u="sng" dirty="0" err="1" smtClean="0">
                <a:solidFill>
                  <a:srgbClr val="CC0099"/>
                </a:solidFill>
                <a:latin typeface="Palatino Linotype" pitchFamily="18" charset="0"/>
              </a:rPr>
              <a:t>Novotel</a:t>
            </a:r>
            <a:endParaRPr lang="en-US" sz="2000" u="sng" dirty="0"/>
          </a:p>
        </p:txBody>
      </p:sp>
      <p:grpSp>
        <p:nvGrpSpPr>
          <p:cNvPr id="2" name="组合 18"/>
          <p:cNvGrpSpPr/>
          <p:nvPr/>
        </p:nvGrpSpPr>
        <p:grpSpPr>
          <a:xfrm>
            <a:off x="442834" y="1772816"/>
            <a:ext cx="8280920" cy="3028521"/>
            <a:chOff x="442834" y="3573016"/>
            <a:chExt cx="8280920" cy="3028521"/>
          </a:xfrm>
        </p:grpSpPr>
        <p:sp>
          <p:nvSpPr>
            <p:cNvPr id="11" name="云形 10"/>
            <p:cNvSpPr>
              <a:spLocks noChangeAspect="1"/>
            </p:cNvSpPr>
            <p:nvPr/>
          </p:nvSpPr>
          <p:spPr bwMode="auto">
            <a:xfrm>
              <a:off x="755575" y="4118741"/>
              <a:ext cx="3206707" cy="1830539"/>
            </a:xfrm>
            <a:prstGeom prst="cloud">
              <a:avLst/>
            </a:prstGeom>
            <a:noFill/>
            <a:ln w="9525" cap="flat" cmpd="sng" algn="ctr">
              <a:solidFill>
                <a:srgbClr val="CC3399"/>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rgbClr val="CC0099"/>
                  </a:solidFill>
                  <a:effectLst/>
                  <a:latin typeface="Palatino Linotype" pitchFamily="18" charset="0"/>
                </a:rPr>
                <a:t>PhD</a:t>
              </a:r>
              <a:r>
                <a:rPr kumimoji="0" lang="en-US" sz="2000" b="0" i="0" u="none" strike="noStrike" cap="none" normalizeH="0" dirty="0" smtClean="0">
                  <a:ln>
                    <a:noFill/>
                  </a:ln>
                  <a:solidFill>
                    <a:srgbClr val="CC0099"/>
                  </a:solidFill>
                  <a:effectLst/>
                  <a:latin typeface="Palatino Linotype" pitchFamily="18" charset="0"/>
                </a:rPr>
                <a:t> Students</a:t>
              </a:r>
              <a:endParaRPr kumimoji="0" lang="en-US" sz="2000" b="0" i="0" u="none" strike="noStrike" cap="none" normalizeH="0" baseline="0" dirty="0" smtClean="0">
                <a:ln>
                  <a:noFill/>
                </a:ln>
                <a:solidFill>
                  <a:srgbClr val="CC0099"/>
                </a:solidFill>
                <a:effectLst/>
                <a:latin typeface="Palatino Linotype" pitchFamily="18" charset="0"/>
              </a:endParaRPr>
            </a:p>
            <a:p>
              <a:pPr marL="0" marR="0" indent="0" algn="ctr" defTabSz="914400" rtl="0" eaLnBrk="1" fontAlgn="base" latinLnBrk="0" hangingPunct="1">
                <a:lnSpc>
                  <a:spcPct val="100000"/>
                </a:lnSpc>
                <a:spcBef>
                  <a:spcPct val="20000"/>
                </a:spcBef>
                <a:spcAft>
                  <a:spcPct val="0"/>
                </a:spcAft>
                <a:buClr>
                  <a:schemeClr val="hlink"/>
                </a:buClr>
                <a:buSzTx/>
                <a:buFontTx/>
                <a:buNone/>
                <a:tabLst/>
              </a:pPr>
              <a:r>
                <a:rPr lang="en-US" sz="1800" dirty="0" smtClean="0">
                  <a:latin typeface="Palatino Linotype" pitchFamily="18" charset="0"/>
                </a:rPr>
                <a:t>Lousy, Distant, Tiny,… </a:t>
              </a:r>
            </a:p>
            <a:p>
              <a:pPr marL="0" marR="0" indent="0" algn="ctr" defTabSz="914400" rtl="0" eaLnBrk="1" fontAlgn="base" latinLnBrk="0" hangingPunct="1">
                <a:lnSpc>
                  <a:spcPct val="100000"/>
                </a:lnSpc>
                <a:spcBef>
                  <a:spcPct val="20000"/>
                </a:spcBef>
                <a:spcAft>
                  <a:spcPct val="0"/>
                </a:spcAft>
                <a:buClr>
                  <a:schemeClr val="hlink"/>
                </a:buClr>
                <a:buSzTx/>
                <a:buFontTx/>
                <a:buNone/>
                <a:tabLst/>
              </a:pPr>
              <a:r>
                <a:rPr lang="en-US" b="1" dirty="0" smtClean="0">
                  <a:latin typeface="Palatino Linotype" pitchFamily="18" charset="0"/>
                </a:rPr>
                <a:t>Cheapest</a:t>
              </a:r>
              <a:r>
                <a:rPr lang="en-US" sz="1800" dirty="0" smtClean="0">
                  <a:latin typeface="Palatino Linotype" pitchFamily="18" charset="0"/>
                </a:rPr>
                <a:t>!!! </a:t>
              </a:r>
              <a:endParaRPr kumimoji="0" lang="en-US" sz="1800" b="0" i="0" u="none" strike="noStrike" cap="none" normalizeH="0" baseline="0" dirty="0" smtClean="0">
                <a:ln>
                  <a:noFill/>
                </a:ln>
                <a:solidFill>
                  <a:srgbClr val="1C2A94"/>
                </a:solidFill>
                <a:effectLst/>
                <a:latin typeface="Palatino Linotype" pitchFamily="18" charset="0"/>
              </a:endParaRPr>
            </a:p>
          </p:txBody>
        </p:sp>
        <p:sp>
          <p:nvSpPr>
            <p:cNvPr id="12" name="云形 11"/>
            <p:cNvSpPr>
              <a:spLocks noChangeAspect="1"/>
            </p:cNvSpPr>
            <p:nvPr/>
          </p:nvSpPr>
          <p:spPr bwMode="auto">
            <a:xfrm>
              <a:off x="5436096" y="4061329"/>
              <a:ext cx="3096344" cy="1887630"/>
            </a:xfrm>
            <a:prstGeom prst="cloud">
              <a:avLst/>
            </a:prstGeom>
            <a:noFill/>
            <a:ln w="9525" cap="flat" cmpd="sng" algn="ctr">
              <a:solidFill>
                <a:srgbClr val="002060"/>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rgbClr val="CC0099"/>
                  </a:solidFill>
                  <a:effectLst/>
                  <a:latin typeface="Palatino Linotype" pitchFamily="18" charset="0"/>
                </a:rPr>
                <a:t>Professors</a:t>
              </a:r>
            </a:p>
            <a:p>
              <a:pPr marL="0" marR="0" indent="0" algn="ctr" defTabSz="914400" rtl="0" eaLnBrk="1" fontAlgn="base" latinLnBrk="0" hangingPunct="1">
                <a:lnSpc>
                  <a:spcPct val="100000"/>
                </a:lnSpc>
                <a:spcBef>
                  <a:spcPct val="20000"/>
                </a:spcBef>
                <a:spcAft>
                  <a:spcPct val="0"/>
                </a:spcAft>
                <a:buClr>
                  <a:schemeClr val="hlink"/>
                </a:buClr>
                <a:buSzTx/>
                <a:buFontTx/>
                <a:buNone/>
                <a:tabLst/>
              </a:pPr>
              <a:r>
                <a:rPr lang="en-US" sz="1800" dirty="0" smtClean="0">
                  <a:latin typeface="Palatino Linotype" pitchFamily="18" charset="0"/>
                </a:rPr>
                <a:t>Fancy, </a:t>
              </a:r>
              <a:r>
                <a:rPr lang="en-US" sz="1800" b="1" dirty="0" smtClean="0">
                  <a:latin typeface="Palatino Linotype" pitchFamily="18" charset="0"/>
                </a:rPr>
                <a:t>C</a:t>
              </a:r>
              <a:r>
                <a:rPr lang="en-US" b="1" dirty="0" smtClean="0">
                  <a:latin typeface="Palatino Linotype" pitchFamily="18" charset="0"/>
                </a:rPr>
                <a:t>onvenient</a:t>
              </a:r>
              <a:r>
                <a:rPr lang="en-US" sz="1800" dirty="0" smtClean="0">
                  <a:latin typeface="Palatino Linotype" pitchFamily="18" charset="0"/>
                </a:rPr>
                <a:t>, </a:t>
              </a:r>
            </a:p>
            <a:p>
              <a:pPr marL="0" marR="0" indent="0" algn="ctr" defTabSz="914400" rtl="0" eaLnBrk="1" fontAlgn="base" latinLnBrk="0" hangingPunct="1">
                <a:lnSpc>
                  <a:spcPct val="100000"/>
                </a:lnSpc>
                <a:spcBef>
                  <a:spcPct val="20000"/>
                </a:spcBef>
                <a:spcAft>
                  <a:spcPct val="0"/>
                </a:spcAft>
                <a:buClr>
                  <a:schemeClr val="hlink"/>
                </a:buClr>
                <a:buSzTx/>
                <a:buFontTx/>
                <a:buNone/>
                <a:tabLst/>
              </a:pPr>
              <a:r>
                <a:rPr lang="en-US" b="1" dirty="0" smtClean="0">
                  <a:latin typeface="Palatino Linotype" pitchFamily="18" charset="0"/>
                </a:rPr>
                <a:t>Comfortable</a:t>
              </a:r>
              <a:r>
                <a:rPr lang="en-US" sz="1800" dirty="0" smtClean="0">
                  <a:latin typeface="Palatino Linotype" pitchFamily="18" charset="0"/>
                </a:rPr>
                <a:t>,…</a:t>
              </a:r>
            </a:p>
            <a:p>
              <a:pPr marL="0" marR="0" indent="0" algn="ctr" defTabSz="914400" rtl="0" eaLnBrk="1" fontAlgn="base" latinLnBrk="0" hangingPunct="1">
                <a:lnSpc>
                  <a:spcPct val="100000"/>
                </a:lnSpc>
                <a:spcBef>
                  <a:spcPct val="20000"/>
                </a:spcBef>
                <a:spcAft>
                  <a:spcPct val="0"/>
                </a:spcAft>
                <a:buClr>
                  <a:schemeClr val="hlink"/>
                </a:buClr>
                <a:buSzTx/>
                <a:buFontTx/>
                <a:buNone/>
                <a:tabLst/>
              </a:pPr>
              <a:r>
                <a:rPr lang="en-US" sz="1800" dirty="0" smtClean="0">
                  <a:latin typeface="Palatino Linotype" pitchFamily="18" charset="0"/>
                </a:rPr>
                <a:t>      Costly</a:t>
              </a:r>
            </a:p>
          </p:txBody>
        </p:sp>
        <p:sp>
          <p:nvSpPr>
            <p:cNvPr id="14" name="矩形 13"/>
            <p:cNvSpPr/>
            <p:nvPr/>
          </p:nvSpPr>
          <p:spPr>
            <a:xfrm>
              <a:off x="442834" y="3573016"/>
              <a:ext cx="8280920" cy="3028521"/>
            </a:xfrm>
            <a:prstGeom prst="rect">
              <a:avLst/>
            </a:prstGeom>
            <a:ln>
              <a:solidFill>
                <a:srgbClr val="CC0099"/>
              </a:solidFill>
            </a:ln>
          </p:spPr>
          <p:txBody>
            <a:bodyPr wrap="square">
              <a:spAutoFit/>
            </a:bodyPr>
            <a:lstStyle/>
            <a:p>
              <a:pPr algn="l"/>
              <a:r>
                <a:rPr lang="en-US" altLang="zh-CN" sz="1800" dirty="0" smtClean="0">
                  <a:solidFill>
                    <a:srgbClr val="CC0099"/>
                  </a:solidFill>
                  <a:latin typeface="Palatino Linotype" pitchFamily="18" charset="0"/>
                </a:rPr>
                <a:t>Example 3:  Hotel Search at a conference</a:t>
              </a:r>
            </a:p>
            <a:p>
              <a:pPr algn="l"/>
              <a:endParaRPr lang="en-US" altLang="zh-CN" sz="1800" dirty="0" smtClean="0">
                <a:solidFill>
                  <a:srgbClr val="CC0099"/>
                </a:solidFill>
                <a:latin typeface="Palatino Linotype" pitchFamily="18" charset="0"/>
              </a:endParaRPr>
            </a:p>
            <a:p>
              <a:pPr algn="l"/>
              <a:endParaRPr lang="en-US" altLang="zh-CN" sz="1800" dirty="0" smtClean="0">
                <a:solidFill>
                  <a:srgbClr val="CC0099"/>
                </a:solidFill>
                <a:latin typeface="Palatino Linotype" pitchFamily="18" charset="0"/>
              </a:endParaRPr>
            </a:p>
            <a:p>
              <a:pPr algn="l"/>
              <a:endParaRPr lang="en-US" altLang="zh-CN" sz="1800" dirty="0" smtClean="0">
                <a:solidFill>
                  <a:srgbClr val="CC0099"/>
                </a:solidFill>
                <a:latin typeface="Palatino Linotype" pitchFamily="18" charset="0"/>
              </a:endParaRPr>
            </a:p>
            <a:p>
              <a:pPr algn="l"/>
              <a:endParaRPr lang="en-US" altLang="zh-CN" sz="1800" dirty="0" smtClean="0">
                <a:solidFill>
                  <a:srgbClr val="CC0099"/>
                </a:solidFill>
                <a:latin typeface="Palatino Linotype" pitchFamily="18" charset="0"/>
              </a:endParaRPr>
            </a:p>
            <a:p>
              <a:pPr algn="l"/>
              <a:endParaRPr lang="en-US" altLang="zh-CN" sz="1800" dirty="0" smtClean="0">
                <a:solidFill>
                  <a:srgbClr val="CC0099"/>
                </a:solidFill>
                <a:latin typeface="Palatino Linotype" pitchFamily="18" charset="0"/>
              </a:endParaRPr>
            </a:p>
            <a:p>
              <a:pPr algn="l"/>
              <a:endParaRPr lang="en-US" altLang="zh-CN" sz="1800" dirty="0" smtClean="0">
                <a:solidFill>
                  <a:srgbClr val="CC0099"/>
                </a:solidFill>
                <a:latin typeface="Palatino Linotype" pitchFamily="18" charset="0"/>
              </a:endParaRPr>
            </a:p>
            <a:p>
              <a:pPr algn="l"/>
              <a:endParaRPr lang="en-US" altLang="zh-CN" sz="1800" dirty="0" smtClean="0">
                <a:solidFill>
                  <a:srgbClr val="CC0099"/>
                </a:solidFill>
                <a:latin typeface="Palatino Linotype" pitchFamily="18" charset="0"/>
              </a:endParaRPr>
            </a:p>
            <a:p>
              <a:pPr algn="l"/>
              <a:endParaRPr lang="en-US" altLang="zh-CN" sz="1800" dirty="0" smtClean="0">
                <a:solidFill>
                  <a:srgbClr val="CC0099"/>
                </a:solidFill>
                <a:latin typeface="Palatino Linotype" pitchFamily="18" charset="0"/>
              </a:endParaRPr>
            </a:p>
          </p:txBody>
        </p:sp>
      </p:grpSp>
    </p:spTree>
    <p:extLst>
      <p:ext uri="{BB962C8B-B14F-4D97-AF65-F5344CB8AC3E}">
        <p14:creationId xmlns:p14="http://schemas.microsoft.com/office/powerpoint/2010/main" val="28172382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259632" y="476672"/>
            <a:ext cx="6199181" cy="830263"/>
          </a:xfrm>
        </p:spPr>
        <p:txBody>
          <a:bodyPr/>
          <a:lstStyle/>
          <a:p>
            <a:pPr eaLnBrk="1" hangingPunct="1"/>
            <a:r>
              <a:rPr lang="en-US" altLang="zh-CN" sz="3200" dirty="0" smtClean="0">
                <a:solidFill>
                  <a:srgbClr val="660066"/>
                </a:solidFill>
                <a:latin typeface="Palatino Linotype" pitchFamily="18" charset="0"/>
                <a:ea typeface="宋体" pitchFamily="2" charset="-122"/>
              </a:rPr>
              <a:t>Hotel Search Experiment - Data</a:t>
            </a:r>
          </a:p>
        </p:txBody>
      </p:sp>
      <p:sp>
        <p:nvSpPr>
          <p:cNvPr id="13" name="Rectangle 3"/>
          <p:cNvSpPr>
            <a:spLocks noChangeArrowheads="1"/>
          </p:cNvSpPr>
          <p:nvPr/>
        </p:nvSpPr>
        <p:spPr bwMode="ltGray">
          <a:xfrm>
            <a:off x="683568" y="4653136"/>
            <a:ext cx="7200800" cy="430887"/>
          </a:xfrm>
          <a:prstGeom prst="rect">
            <a:avLst/>
          </a:prstGeom>
          <a:noFill/>
          <a:ln w="9525">
            <a:noFill/>
            <a:miter lim="800000"/>
            <a:headEnd/>
            <a:tailEnd/>
          </a:ln>
        </p:spPr>
        <p:txBody>
          <a:bodyPr wrap="square">
            <a:spAutoFit/>
          </a:bodyPr>
          <a:lstStyle/>
          <a:p>
            <a:pPr algn="l">
              <a:buClr>
                <a:srgbClr val="993366"/>
              </a:buClr>
            </a:pPr>
            <a:r>
              <a:rPr lang="en-US" altLang="zh-CN" sz="2200" dirty="0">
                <a:solidFill>
                  <a:srgbClr val="CC3399"/>
                </a:solidFill>
                <a:latin typeface="Palatino Linotype" pitchFamily="18" charset="0"/>
              </a:rPr>
              <a:t>Service </a:t>
            </a:r>
            <a:r>
              <a:rPr lang="en-US" altLang="zh-CN" sz="2200" dirty="0" smtClean="0">
                <a:solidFill>
                  <a:srgbClr val="CC3399"/>
                </a:solidFill>
                <a:latin typeface="Palatino Linotype" pitchFamily="18" charset="0"/>
              </a:rPr>
              <a:t>Characteristics: </a:t>
            </a:r>
            <a:r>
              <a:rPr lang="en-US" altLang="zh-CN" sz="2200" i="1" dirty="0" err="1" smtClean="0">
                <a:solidFill>
                  <a:schemeClr val="tx1"/>
                </a:solidFill>
                <a:latin typeface="Palatino Linotype" pitchFamily="18" charset="0"/>
              </a:rPr>
              <a:t>TripAdvisor</a:t>
            </a:r>
            <a:r>
              <a:rPr lang="en-US" altLang="zh-CN" sz="2200" i="1" dirty="0" smtClean="0">
                <a:solidFill>
                  <a:schemeClr val="tx1"/>
                </a:solidFill>
                <a:latin typeface="Palatino Linotype" pitchFamily="18" charset="0"/>
              </a:rPr>
              <a:t> </a:t>
            </a:r>
            <a:r>
              <a:rPr lang="en-US" altLang="zh-CN" sz="2200" dirty="0" smtClean="0">
                <a:solidFill>
                  <a:schemeClr val="tx1"/>
                </a:solidFill>
                <a:latin typeface="Palatino Linotype" pitchFamily="18" charset="0"/>
              </a:rPr>
              <a:t>&amp; </a:t>
            </a:r>
            <a:r>
              <a:rPr lang="en-US" altLang="zh-CN" sz="2200" i="1" dirty="0" smtClean="0">
                <a:solidFill>
                  <a:schemeClr val="tx1"/>
                </a:solidFill>
                <a:latin typeface="Palatino Linotype" pitchFamily="18" charset="0"/>
              </a:rPr>
              <a:t>Travelocity </a:t>
            </a:r>
            <a:r>
              <a:rPr lang="en-US" altLang="zh-CN" sz="2200" dirty="0" smtClean="0">
                <a:solidFill>
                  <a:srgbClr val="CC3399"/>
                </a:solidFill>
                <a:latin typeface="Palatino Linotype" pitchFamily="18" charset="0"/>
              </a:rPr>
              <a:t>  </a:t>
            </a:r>
            <a:endParaRPr lang="en-US" altLang="zh-CN" sz="2200" dirty="0">
              <a:solidFill>
                <a:srgbClr val="CC3399"/>
              </a:solidFill>
              <a:latin typeface="Palatino Linotype" pitchFamily="18" charset="0"/>
            </a:endParaRPr>
          </a:p>
        </p:txBody>
      </p:sp>
      <p:sp>
        <p:nvSpPr>
          <p:cNvPr id="15" name="Rectangle 3"/>
          <p:cNvSpPr>
            <a:spLocks noChangeArrowheads="1"/>
          </p:cNvSpPr>
          <p:nvPr/>
        </p:nvSpPr>
        <p:spPr bwMode="ltGray">
          <a:xfrm>
            <a:off x="683569" y="2852936"/>
            <a:ext cx="8184202" cy="430887"/>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a:solidFill>
                  <a:srgbClr val="CC3399"/>
                </a:solidFill>
                <a:latin typeface="Palatino Linotype" pitchFamily="18" charset="0"/>
              </a:rPr>
              <a:t>Location </a:t>
            </a:r>
            <a:r>
              <a:rPr lang="en-US" altLang="zh-CN" sz="2200" dirty="0" smtClean="0">
                <a:solidFill>
                  <a:srgbClr val="CC3399"/>
                </a:solidFill>
                <a:latin typeface="Palatino Linotype" pitchFamily="18" charset="0"/>
              </a:rPr>
              <a:t>Characteristics</a:t>
            </a:r>
            <a:r>
              <a:rPr lang="en-US" altLang="zh-CN" sz="2200" dirty="0">
                <a:solidFill>
                  <a:srgbClr val="CC3399"/>
                </a:solidFill>
                <a:latin typeface="Palatino Linotype" pitchFamily="18" charset="0"/>
              </a:rPr>
              <a:t>:</a:t>
            </a:r>
          </a:p>
        </p:txBody>
      </p:sp>
      <p:sp>
        <p:nvSpPr>
          <p:cNvPr id="16" name="Rectangle 6"/>
          <p:cNvSpPr>
            <a:spLocks noChangeArrowheads="1"/>
          </p:cNvSpPr>
          <p:nvPr/>
        </p:nvSpPr>
        <p:spPr bwMode="ltGray">
          <a:xfrm>
            <a:off x="1226184" y="3289252"/>
            <a:ext cx="5074008" cy="1138773"/>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Char char="l"/>
            </a:pPr>
            <a:r>
              <a:rPr lang="en-US" altLang="zh-CN" sz="2000" dirty="0">
                <a:solidFill>
                  <a:schemeClr val="tx1"/>
                </a:solidFill>
                <a:latin typeface="Palatino Linotype" pitchFamily="18" charset="0"/>
              </a:rPr>
              <a:t>  Social </a:t>
            </a:r>
            <a:r>
              <a:rPr lang="en-US" altLang="zh-CN" sz="2000" dirty="0" smtClean="0">
                <a:solidFill>
                  <a:schemeClr val="tx1"/>
                </a:solidFill>
                <a:latin typeface="Palatino Linotype" pitchFamily="18" charset="0"/>
              </a:rPr>
              <a:t>geo-tags</a:t>
            </a:r>
            <a:endParaRPr lang="en-US" altLang="zh-CN" sz="2000" dirty="0">
              <a:solidFill>
                <a:schemeClr val="tx1"/>
              </a:solidFill>
              <a:latin typeface="Palatino Linotype" pitchFamily="18" charset="0"/>
            </a:endParaRPr>
          </a:p>
          <a:p>
            <a:pPr algn="l">
              <a:spcBef>
                <a:spcPct val="20000"/>
              </a:spcBef>
              <a:buClr>
                <a:srgbClr val="993366"/>
              </a:buClr>
              <a:buFont typeface="Wingdings" pitchFamily="2" charset="2"/>
              <a:buChar char="l"/>
            </a:pPr>
            <a:r>
              <a:rPr lang="en-US" altLang="zh-CN" sz="2000" dirty="0">
                <a:solidFill>
                  <a:schemeClr val="tx1"/>
                </a:solidFill>
                <a:latin typeface="Palatino Linotype" pitchFamily="18" charset="0"/>
              </a:rPr>
              <a:t>  </a:t>
            </a:r>
            <a:r>
              <a:rPr lang="en-US" altLang="zh-CN" sz="2000" dirty="0" smtClean="0">
                <a:solidFill>
                  <a:schemeClr val="tx1"/>
                </a:solidFill>
                <a:latin typeface="Palatino Linotype" pitchFamily="18" charset="0"/>
              </a:rPr>
              <a:t>Geo-Mapping </a:t>
            </a:r>
            <a:r>
              <a:rPr lang="en-US" altLang="zh-CN" sz="2000" dirty="0">
                <a:solidFill>
                  <a:schemeClr val="tx1"/>
                </a:solidFill>
                <a:latin typeface="Palatino Linotype" pitchFamily="18" charset="0"/>
              </a:rPr>
              <a:t>Search </a:t>
            </a:r>
            <a:r>
              <a:rPr lang="en-US" altLang="zh-CN" sz="2000" dirty="0" smtClean="0">
                <a:solidFill>
                  <a:schemeClr val="tx1"/>
                </a:solidFill>
                <a:latin typeface="Palatino Linotype" pitchFamily="18" charset="0"/>
              </a:rPr>
              <a:t>Tools</a:t>
            </a:r>
            <a:endParaRPr lang="en-US" altLang="zh-CN" sz="2000" i="1" dirty="0">
              <a:solidFill>
                <a:schemeClr val="tx1"/>
              </a:solidFill>
              <a:latin typeface="Palatino Linotype" pitchFamily="18" charset="0"/>
            </a:endParaRPr>
          </a:p>
          <a:p>
            <a:pPr algn="l">
              <a:spcBef>
                <a:spcPct val="20000"/>
              </a:spcBef>
              <a:buClr>
                <a:srgbClr val="993366"/>
              </a:buClr>
              <a:buFont typeface="Wingdings" pitchFamily="2" charset="2"/>
              <a:buChar char="l"/>
            </a:pPr>
            <a:r>
              <a:rPr lang="en-US" altLang="zh-CN" sz="2000" dirty="0">
                <a:solidFill>
                  <a:schemeClr val="tx1"/>
                </a:solidFill>
                <a:latin typeface="Palatino Linotype" pitchFamily="18" charset="0"/>
              </a:rPr>
              <a:t>  Image </a:t>
            </a:r>
            <a:r>
              <a:rPr lang="en-US" altLang="zh-CN" sz="2000" dirty="0" smtClean="0">
                <a:solidFill>
                  <a:schemeClr val="tx1"/>
                </a:solidFill>
                <a:latin typeface="Palatino Linotype" pitchFamily="18" charset="0"/>
              </a:rPr>
              <a:t>Classification</a:t>
            </a:r>
            <a:endParaRPr lang="en-US" altLang="zh-CN" sz="2000" dirty="0">
              <a:solidFill>
                <a:schemeClr val="tx1"/>
              </a:solidFill>
              <a:latin typeface="Palatino Linotype" pitchFamily="18" charset="0"/>
            </a:endParaRPr>
          </a:p>
        </p:txBody>
      </p:sp>
      <p:sp>
        <p:nvSpPr>
          <p:cNvPr id="17" name="Rectangle 6"/>
          <p:cNvSpPr>
            <a:spLocks noChangeArrowheads="1"/>
          </p:cNvSpPr>
          <p:nvPr/>
        </p:nvSpPr>
        <p:spPr bwMode="ltGray">
          <a:xfrm>
            <a:off x="1226184" y="5662409"/>
            <a:ext cx="6739500" cy="400110"/>
          </a:xfrm>
          <a:prstGeom prst="rect">
            <a:avLst/>
          </a:prstGeom>
          <a:noFill/>
          <a:ln w="9525">
            <a:noFill/>
            <a:miter lim="800000"/>
            <a:headEnd/>
            <a:tailEnd/>
          </a:ln>
        </p:spPr>
        <p:txBody>
          <a:bodyPr wrap="square">
            <a:spAutoFit/>
          </a:bodyPr>
          <a:lstStyle/>
          <a:p>
            <a:pPr algn="l">
              <a:buClr>
                <a:srgbClr val="993366"/>
              </a:buClr>
              <a:buFont typeface="Wingdings" pitchFamily="2" charset="2"/>
              <a:buChar char="l"/>
            </a:pPr>
            <a:r>
              <a:rPr lang="en-US" altLang="zh-CN" sz="2000" dirty="0">
                <a:solidFill>
                  <a:schemeClr val="tx1"/>
                </a:solidFill>
                <a:latin typeface="Palatino Linotype" pitchFamily="18" charset="0"/>
              </a:rPr>
              <a:t> </a:t>
            </a:r>
            <a:r>
              <a:rPr lang="en-US" altLang="zh-CN" sz="2000" dirty="0" smtClean="0">
                <a:solidFill>
                  <a:schemeClr val="tx1"/>
                </a:solidFill>
                <a:latin typeface="Palatino Linotype" pitchFamily="18" charset="0"/>
              </a:rPr>
              <a:t> Text Mining:    “</a:t>
            </a:r>
            <a:r>
              <a:rPr lang="en-US" altLang="zh-CN" sz="2000" u="sng" dirty="0" smtClean="0">
                <a:solidFill>
                  <a:schemeClr val="tx1"/>
                </a:solidFill>
                <a:latin typeface="Palatino Linotype" pitchFamily="18" charset="0"/>
              </a:rPr>
              <a:t>Subjectivity,</a:t>
            </a:r>
            <a:r>
              <a:rPr lang="en-US" altLang="zh-CN" sz="2000" dirty="0" smtClean="0">
                <a:solidFill>
                  <a:schemeClr val="tx1"/>
                </a:solidFill>
                <a:latin typeface="Palatino Linotype" pitchFamily="18" charset="0"/>
              </a:rPr>
              <a:t>” “</a:t>
            </a:r>
            <a:r>
              <a:rPr lang="en-US" altLang="zh-CN" sz="2000" u="sng" dirty="0" smtClean="0">
                <a:solidFill>
                  <a:schemeClr val="tx1"/>
                </a:solidFill>
                <a:latin typeface="Palatino Linotype" pitchFamily="18" charset="0"/>
              </a:rPr>
              <a:t>Readability</a:t>
            </a:r>
            <a:r>
              <a:rPr lang="en-US" altLang="zh-CN" sz="2000" dirty="0" smtClean="0">
                <a:solidFill>
                  <a:schemeClr val="tx1"/>
                </a:solidFill>
                <a:latin typeface="Palatino Linotype" pitchFamily="18" charset="0"/>
              </a:rPr>
              <a:t>”</a:t>
            </a:r>
            <a:endParaRPr lang="en-US" altLang="zh-CN" sz="2000" dirty="0">
              <a:solidFill>
                <a:schemeClr val="tx1"/>
              </a:solidFill>
              <a:latin typeface="Palatino Linotype" pitchFamily="18" charset="0"/>
            </a:endParaRPr>
          </a:p>
        </p:txBody>
      </p:sp>
      <p:sp>
        <p:nvSpPr>
          <p:cNvPr id="18" name="Rectangle 3"/>
          <p:cNvSpPr>
            <a:spLocks noChangeArrowheads="1"/>
          </p:cNvSpPr>
          <p:nvPr/>
        </p:nvSpPr>
        <p:spPr bwMode="ltGray">
          <a:xfrm>
            <a:off x="683568" y="5230361"/>
            <a:ext cx="7992888" cy="430887"/>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smtClean="0">
                <a:solidFill>
                  <a:srgbClr val="CC3399"/>
                </a:solidFill>
                <a:latin typeface="Palatino Linotype" pitchFamily="18" charset="0"/>
              </a:rPr>
              <a:t>Stylistic Characteristics for the quality of word-of-mouth:  </a:t>
            </a:r>
            <a:endParaRPr lang="en-US" altLang="zh-CN" sz="2200" dirty="0">
              <a:solidFill>
                <a:srgbClr val="CC3399"/>
              </a:solidFill>
              <a:latin typeface="Palatino Linotype" pitchFamily="18" charset="0"/>
            </a:endParaRPr>
          </a:p>
        </p:txBody>
      </p:sp>
      <p:sp>
        <p:nvSpPr>
          <p:cNvPr id="51" name="Rectangle 8"/>
          <p:cNvSpPr>
            <a:spLocks noChangeArrowheads="1"/>
          </p:cNvSpPr>
          <p:nvPr/>
        </p:nvSpPr>
        <p:spPr bwMode="auto">
          <a:xfrm>
            <a:off x="13569932" y="11925944"/>
            <a:ext cx="12566668" cy="630912"/>
          </a:xfrm>
          <a:prstGeom prst="rect">
            <a:avLst/>
          </a:prstGeom>
          <a:noFill/>
          <a:ln w="9525">
            <a:noFill/>
            <a:miter lim="800000"/>
            <a:headEnd/>
            <a:tailEnd/>
          </a:ln>
        </p:spPr>
        <p:txBody>
          <a:bodyPr>
            <a:spAutoFit/>
          </a:bodyPr>
          <a:lstStyle/>
          <a:p>
            <a:pPr algn="l">
              <a:buClr>
                <a:srgbClr val="993366"/>
              </a:buClr>
            </a:pPr>
            <a:r>
              <a:rPr lang="en-US" altLang="zh-CN" dirty="0">
                <a:solidFill>
                  <a:srgbClr val="CC3399"/>
                </a:solidFill>
                <a:latin typeface="Garamond" pitchFamily="18" charset="0"/>
                <a:ea typeface="宋体" pitchFamily="2" charset="-122"/>
              </a:rPr>
              <a:t>Demand Data: </a:t>
            </a:r>
            <a:r>
              <a:rPr lang="en-US" altLang="zh-CN" i="1" dirty="0">
                <a:solidFill>
                  <a:schemeClr val="tx1"/>
                </a:solidFill>
                <a:latin typeface="Garamond" pitchFamily="18" charset="0"/>
                <a:ea typeface="宋体" pitchFamily="2" charset="-122"/>
              </a:rPr>
              <a:t>Travelocity. </a:t>
            </a:r>
            <a:r>
              <a:rPr lang="en-US" altLang="zh-CN" i="1" u="sng" dirty="0">
                <a:solidFill>
                  <a:schemeClr val="tx1"/>
                </a:solidFill>
                <a:latin typeface="Garamond" pitchFamily="18" charset="0"/>
                <a:ea typeface="宋体" pitchFamily="2" charset="-122"/>
              </a:rPr>
              <a:t>B</a:t>
            </a:r>
            <a:r>
              <a:rPr lang="en-US" altLang="zh-CN" u="sng" dirty="0">
                <a:solidFill>
                  <a:schemeClr val="tx1"/>
                </a:solidFill>
                <a:latin typeface="Garamond" pitchFamily="18" charset="0"/>
                <a:ea typeface="宋体" pitchFamily="2" charset="-122"/>
              </a:rPr>
              <a:t>ookings</a:t>
            </a:r>
            <a:r>
              <a:rPr lang="en-US" altLang="zh-CN" dirty="0">
                <a:solidFill>
                  <a:schemeClr val="tx1"/>
                </a:solidFill>
                <a:latin typeface="Garamond" pitchFamily="18" charset="0"/>
                <a:ea typeface="宋体" pitchFamily="2" charset="-122"/>
              </a:rPr>
              <a:t> for 2117 hotels,  2008/11-2009/1.</a:t>
            </a:r>
          </a:p>
        </p:txBody>
      </p:sp>
      <p:sp>
        <p:nvSpPr>
          <p:cNvPr id="52" name="Rectangle 8"/>
          <p:cNvSpPr>
            <a:spLocks noChangeArrowheads="1"/>
          </p:cNvSpPr>
          <p:nvPr/>
        </p:nvSpPr>
        <p:spPr bwMode="auto">
          <a:xfrm>
            <a:off x="13567608" y="12642968"/>
            <a:ext cx="12566668" cy="1169495"/>
          </a:xfrm>
          <a:prstGeom prst="rect">
            <a:avLst/>
          </a:prstGeom>
          <a:noFill/>
          <a:ln w="9525">
            <a:noFill/>
            <a:miter lim="800000"/>
            <a:headEnd/>
            <a:tailEnd/>
          </a:ln>
        </p:spPr>
        <p:txBody>
          <a:bodyPr>
            <a:spAutoFit/>
          </a:bodyPr>
          <a:lstStyle/>
          <a:p>
            <a:pPr algn="l">
              <a:buClr>
                <a:srgbClr val="993366"/>
              </a:buClr>
            </a:pPr>
            <a:r>
              <a:rPr lang="en-US" altLang="zh-CN">
                <a:solidFill>
                  <a:srgbClr val="CC3399"/>
                </a:solidFill>
                <a:latin typeface="Garamond" pitchFamily="18" charset="0"/>
                <a:ea typeface="宋体" pitchFamily="2" charset="-122"/>
              </a:rPr>
              <a:t>Consumer Demographics: </a:t>
            </a:r>
            <a:r>
              <a:rPr lang="en-US" altLang="zh-CN" i="1">
                <a:solidFill>
                  <a:schemeClr val="tx1"/>
                </a:solidFill>
                <a:latin typeface="Garamond" pitchFamily="18" charset="0"/>
                <a:ea typeface="宋体" pitchFamily="2" charset="-122"/>
              </a:rPr>
              <a:t>TripAdvisor.  </a:t>
            </a:r>
            <a:r>
              <a:rPr lang="en-US" altLang="zh-CN" u="sng">
                <a:solidFill>
                  <a:schemeClr val="tx1"/>
                </a:solidFill>
                <a:latin typeface="Garamond" pitchFamily="18" charset="0"/>
                <a:ea typeface="宋体" pitchFamily="2" charset="-122"/>
              </a:rPr>
              <a:t>Distribution of traveler types  </a:t>
            </a:r>
            <a:r>
              <a:rPr lang="en-US" altLang="zh-CN">
                <a:solidFill>
                  <a:schemeClr val="tx1"/>
                </a:solidFill>
                <a:latin typeface="Garamond" pitchFamily="18" charset="0"/>
                <a:ea typeface="宋体" pitchFamily="2" charset="-122"/>
              </a:rPr>
              <a:t>for each destination: e.g., </a:t>
            </a:r>
            <a:r>
              <a:rPr lang="en-US" altLang="zh-CN" i="1">
                <a:solidFill>
                  <a:schemeClr val="tx1"/>
                </a:solidFill>
                <a:latin typeface="Garamond" pitchFamily="18" charset="0"/>
                <a:ea typeface="宋体" pitchFamily="2" charset="-122"/>
              </a:rPr>
              <a:t>“</a:t>
            </a:r>
            <a:r>
              <a:rPr lang="en-US" altLang="zh-CN">
                <a:solidFill>
                  <a:schemeClr val="tx1"/>
                </a:solidFill>
                <a:latin typeface="Garamond" pitchFamily="18" charset="0"/>
                <a:ea typeface="宋体" pitchFamily="2" charset="-122"/>
              </a:rPr>
              <a:t>Travel purpose” and “Age group”</a:t>
            </a:r>
          </a:p>
        </p:txBody>
      </p:sp>
      <p:sp>
        <p:nvSpPr>
          <p:cNvPr id="53" name="Rectangle 3"/>
          <p:cNvSpPr>
            <a:spLocks noChangeArrowheads="1"/>
          </p:cNvSpPr>
          <p:nvPr/>
        </p:nvSpPr>
        <p:spPr bwMode="ltGray">
          <a:xfrm>
            <a:off x="683568" y="1628800"/>
            <a:ext cx="7776864" cy="430887"/>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smtClean="0">
                <a:solidFill>
                  <a:srgbClr val="CC3399"/>
                </a:solidFill>
                <a:latin typeface="Palatino Linotype" pitchFamily="18" charset="0"/>
              </a:rPr>
              <a:t>Demand Data: </a:t>
            </a:r>
            <a:r>
              <a:rPr lang="en-US" altLang="zh-CN" sz="2200" i="1" dirty="0" smtClean="0">
                <a:solidFill>
                  <a:schemeClr val="tx1"/>
                </a:solidFill>
                <a:latin typeface="Palatino Linotype" pitchFamily="18" charset="0"/>
              </a:rPr>
              <a:t>Travelocity</a:t>
            </a:r>
            <a:r>
              <a:rPr lang="en-US" altLang="zh-CN" sz="2200" dirty="0" smtClean="0">
                <a:solidFill>
                  <a:schemeClr val="tx1"/>
                </a:solidFill>
                <a:latin typeface="Palatino Linotype" pitchFamily="18" charset="0"/>
              </a:rPr>
              <a:t>, 2117 hotels, 11/2008-1/2009.</a:t>
            </a:r>
            <a:endParaRPr lang="en-US" altLang="zh-CN" sz="2200" dirty="0">
              <a:solidFill>
                <a:srgbClr val="CC3399"/>
              </a:solidFill>
              <a:latin typeface="Palatino Linotype" pitchFamily="18" charset="0"/>
            </a:endParaRPr>
          </a:p>
        </p:txBody>
      </p:sp>
      <p:sp>
        <p:nvSpPr>
          <p:cNvPr id="54" name="Rectangle 3"/>
          <p:cNvSpPr>
            <a:spLocks noChangeArrowheads="1"/>
          </p:cNvSpPr>
          <p:nvPr/>
        </p:nvSpPr>
        <p:spPr bwMode="ltGray">
          <a:xfrm>
            <a:off x="683568" y="2148622"/>
            <a:ext cx="8449646" cy="769441"/>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smtClean="0">
                <a:solidFill>
                  <a:srgbClr val="CC3399"/>
                </a:solidFill>
                <a:latin typeface="Palatino Linotype" pitchFamily="18" charset="0"/>
              </a:rPr>
              <a:t>Demographics:  </a:t>
            </a:r>
            <a:r>
              <a:rPr lang="en-US" altLang="zh-CN" sz="2200" i="1" dirty="0" err="1" smtClean="0">
                <a:solidFill>
                  <a:schemeClr val="tx1"/>
                </a:solidFill>
                <a:latin typeface="Palatino Linotype" pitchFamily="18" charset="0"/>
              </a:rPr>
              <a:t>TripAdvisor</a:t>
            </a:r>
            <a:r>
              <a:rPr lang="en-US" altLang="zh-CN" sz="2200" i="1" dirty="0" smtClean="0">
                <a:solidFill>
                  <a:schemeClr val="tx1"/>
                </a:solidFill>
                <a:latin typeface="Palatino Linotype" pitchFamily="18" charset="0"/>
              </a:rPr>
              <a:t>,</a:t>
            </a:r>
            <a:r>
              <a:rPr lang="en-US" altLang="zh-CN" sz="2200" dirty="0" smtClean="0">
                <a:solidFill>
                  <a:schemeClr val="tx1"/>
                </a:solidFill>
                <a:latin typeface="Palatino Linotype" pitchFamily="18" charset="0"/>
              </a:rPr>
              <a:t> “Travel purpose,” “Age group” </a:t>
            </a:r>
            <a:r>
              <a:rPr lang="en-US" altLang="zh-CN" sz="2200" b="1" dirty="0" smtClean="0">
                <a:solidFill>
                  <a:schemeClr val="tx1"/>
                </a:solidFill>
                <a:latin typeface="Palatino Linotype" pitchFamily="18" charset="0"/>
              </a:rPr>
              <a:t>for travelers in different cities</a:t>
            </a:r>
            <a:endParaRPr lang="en-US" altLang="zh-CN" sz="2200" b="1" dirty="0">
              <a:solidFill>
                <a:srgbClr val="CC3399"/>
              </a:solidFill>
              <a:latin typeface="Palatino Linotype" pitchFamily="18"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7624" y="692696"/>
            <a:ext cx="7313612" cy="607913"/>
          </a:xfrm>
        </p:spPr>
        <p:txBody>
          <a:bodyPr/>
          <a:lstStyle/>
          <a:p>
            <a:pPr eaLnBrk="1" hangingPunct="1"/>
            <a:r>
              <a:rPr lang="en-US" altLang="zh-CN" sz="2800" dirty="0" smtClean="0">
                <a:solidFill>
                  <a:srgbClr val="660066"/>
                </a:solidFill>
                <a:latin typeface="Palatino Linotype" pitchFamily="18" charset="0"/>
                <a:ea typeface="宋体" pitchFamily="2" charset="-122"/>
              </a:rPr>
              <a:t>Result (1) - Economic Marginal Effects</a:t>
            </a:r>
            <a:endParaRPr lang="en-US" altLang="zh-CN" sz="2800" dirty="0">
              <a:solidFill>
                <a:srgbClr val="660066"/>
              </a:solidFill>
              <a:latin typeface="Palatino Linotype" pitchFamily="18" charset="0"/>
              <a:ea typeface="宋体" pitchFamily="2" charset="-122"/>
            </a:endParaRPr>
          </a:p>
        </p:txBody>
      </p:sp>
      <p:graphicFrame>
        <p:nvGraphicFramePr>
          <p:cNvPr id="8" name="Content Placeholder 7"/>
          <p:cNvGraphicFramePr>
            <a:graphicFrameLocks noGrp="1"/>
          </p:cNvGraphicFramePr>
          <p:nvPr>
            <p:ph idx="1"/>
          </p:nvPr>
        </p:nvGraphicFramePr>
        <p:xfrm>
          <a:off x="1763688" y="1827213"/>
          <a:ext cx="5742972" cy="3962400"/>
        </p:xfrm>
        <a:graphic>
          <a:graphicData uri="http://schemas.openxmlformats.org/drawingml/2006/table">
            <a:tbl>
              <a:tblPr firstRow="1" bandRow="1">
                <a:tableStyleId>{5C22544A-7EE6-4342-B048-85BDC9FD1C3A}</a:tableStyleId>
              </a:tblPr>
              <a:tblGrid>
                <a:gridCol w="3024337"/>
                <a:gridCol w="2718635"/>
              </a:tblGrid>
              <a:tr h="370840">
                <a:tc>
                  <a:txBody>
                    <a:bodyPr/>
                    <a:lstStyle/>
                    <a:p>
                      <a:pPr algn="ctr"/>
                      <a:r>
                        <a:rPr lang="en-US" sz="2000" baseline="0" dirty="0" smtClean="0">
                          <a:latin typeface="Palatino Linotype" pitchFamily="18" charset="0"/>
                        </a:rPr>
                        <a:t>Characteristics</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Marginal Effect</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Public transportation</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18.09%</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Beach</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18.00%</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Interstate highway</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7.99%</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Downtown</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4.70%</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Hotel</a:t>
                      </a:r>
                      <a:r>
                        <a:rPr lang="en-US" sz="2000" baseline="0" dirty="0" smtClean="0">
                          <a:latin typeface="Palatino Linotype" pitchFamily="18" charset="0"/>
                        </a:rPr>
                        <a:t> class (Star rating)</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3.77%</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External amenities</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0.08%</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Internal</a:t>
                      </a:r>
                      <a:r>
                        <a:rPr lang="en-US" sz="2000" baseline="0" dirty="0" smtClean="0">
                          <a:latin typeface="Palatino Linotype" pitchFamily="18" charset="0"/>
                        </a:rPr>
                        <a:t> amenities</a:t>
                      </a:r>
                      <a:endParaRPr lang="en-US" sz="2000" dirty="0">
                        <a:latin typeface="Palatino Linotype" pitchFamily="18" charset="0"/>
                      </a:endParaRPr>
                    </a:p>
                  </a:txBody>
                  <a:tcPr/>
                </a:tc>
                <a:tc>
                  <a:txBody>
                    <a:bodyPr/>
                    <a:lstStyle/>
                    <a:p>
                      <a:pPr algn="ctr"/>
                      <a:r>
                        <a:rPr lang="en-US" sz="2000" dirty="0" smtClean="0">
                          <a:latin typeface="Palatino Linotype" pitchFamily="18" charset="0"/>
                        </a:rPr>
                        <a:t>0.06%</a:t>
                      </a:r>
                      <a:endParaRPr lang="en-US" sz="2000" dirty="0">
                        <a:latin typeface="Palatino Linotype" pitchFamily="18" charset="0"/>
                      </a:endParaRPr>
                    </a:p>
                  </a:txBody>
                  <a:tcPr/>
                </a:tc>
              </a:tr>
              <a:tr h="370840">
                <a:tc>
                  <a:txBody>
                    <a:bodyPr/>
                    <a:lstStyle/>
                    <a:p>
                      <a:pPr algn="ctr"/>
                      <a:r>
                        <a:rPr lang="en-US" sz="2000" dirty="0" smtClean="0">
                          <a:latin typeface="Palatino Linotype" pitchFamily="18" charset="0"/>
                        </a:rPr>
                        <a:t>Annual Crime Rate</a:t>
                      </a:r>
                      <a:endParaRPr lang="en-US" sz="2000" dirty="0">
                        <a:latin typeface="Palatino Linotype" pitchFamily="18" charset="0"/>
                      </a:endParaRPr>
                    </a:p>
                  </a:txBody>
                  <a:tcPr/>
                </a:tc>
                <a:tc>
                  <a:txBody>
                    <a:bodyPr/>
                    <a:lstStyle/>
                    <a:p>
                      <a:pPr algn="ctr"/>
                      <a:r>
                        <a:rPr lang="en-US" sz="2000" dirty="0" smtClean="0">
                          <a:solidFill>
                            <a:srgbClr val="CC0099"/>
                          </a:solidFill>
                          <a:latin typeface="Palatino Linotype" pitchFamily="18" charset="0"/>
                        </a:rPr>
                        <a:t>- 0.27%</a:t>
                      </a:r>
                      <a:endParaRPr lang="en-US" sz="2000" dirty="0">
                        <a:solidFill>
                          <a:srgbClr val="CC0099"/>
                        </a:solidFill>
                        <a:latin typeface="Palatino Linotype" pitchFamily="18" charset="0"/>
                      </a:endParaRPr>
                    </a:p>
                  </a:txBody>
                  <a:tcPr/>
                </a:tc>
              </a:tr>
              <a:tr h="370840">
                <a:tc>
                  <a:txBody>
                    <a:bodyPr/>
                    <a:lstStyle/>
                    <a:p>
                      <a:pPr algn="ctr"/>
                      <a:r>
                        <a:rPr lang="en-US" sz="2000" dirty="0" smtClean="0">
                          <a:latin typeface="Palatino Linotype" pitchFamily="18" charset="0"/>
                        </a:rPr>
                        <a:t>Lake/River</a:t>
                      </a:r>
                      <a:endParaRPr lang="en-US" sz="2000" dirty="0">
                        <a:latin typeface="Palatino Linotype" pitchFamily="18" charset="0"/>
                      </a:endParaRPr>
                    </a:p>
                  </a:txBody>
                  <a:tcPr/>
                </a:tc>
                <a:tc>
                  <a:txBody>
                    <a:bodyPr/>
                    <a:lstStyle/>
                    <a:p>
                      <a:pPr algn="ctr"/>
                      <a:r>
                        <a:rPr lang="en-US" sz="2000" dirty="0" smtClean="0">
                          <a:solidFill>
                            <a:srgbClr val="CC0099"/>
                          </a:solidFill>
                          <a:latin typeface="Palatino Linotype" pitchFamily="18" charset="0"/>
                        </a:rPr>
                        <a:t>- 12.94%</a:t>
                      </a:r>
                      <a:endParaRPr lang="en-US" sz="2000" dirty="0">
                        <a:solidFill>
                          <a:srgbClr val="CC0099"/>
                        </a:solidFill>
                        <a:latin typeface="Palatino Linotype" pitchFamily="18" charset="0"/>
                      </a:endParaRPr>
                    </a:p>
                  </a:txBody>
                  <a:tcPr/>
                </a:tc>
              </a:tr>
            </a:tbl>
          </a:graphicData>
        </a:graphic>
      </p:graphicFrame>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9574"/>
            <a:ext cx="7143800" cy="990600"/>
          </a:xfrm>
          <a:noFill/>
          <a:ln w="9525">
            <a:noFill/>
            <a:miter lim="800000"/>
            <a:headEnd/>
            <a:tailEnd/>
          </a:ln>
        </p:spPr>
        <p:txBody>
          <a:bodyPr vert="horz" wrap="square" lIns="91440" tIns="45720" rIns="91440" bIns="45720" numCol="1" anchor="b" anchorCtr="0" compatLnSpc="1">
            <a:prstTxWarp prst="textNoShape">
              <a:avLst/>
            </a:prstTxWarp>
            <a:noAutofit/>
          </a:bodyPr>
          <a:lstStyle/>
          <a:p>
            <a:r>
              <a:rPr lang="en-US" altLang="zh-CN" sz="2800" dirty="0" smtClean="0">
                <a:solidFill>
                  <a:srgbClr val="660066"/>
                </a:solidFill>
                <a:latin typeface="Palatino Linotype" pitchFamily="18" charset="0"/>
                <a:ea typeface="宋体" pitchFamily="2" charset="-122"/>
              </a:rPr>
              <a:t>Result (2) – Preference Deviations </a:t>
            </a:r>
            <a:br>
              <a:rPr lang="en-US" altLang="zh-CN" sz="2800" dirty="0" smtClean="0">
                <a:solidFill>
                  <a:srgbClr val="660066"/>
                </a:solidFill>
                <a:latin typeface="Palatino Linotype" pitchFamily="18" charset="0"/>
                <a:ea typeface="宋体" pitchFamily="2" charset="-122"/>
              </a:rPr>
            </a:br>
            <a:r>
              <a:rPr lang="en-US" altLang="zh-CN" sz="2800" dirty="0" smtClean="0">
                <a:solidFill>
                  <a:srgbClr val="660066"/>
                </a:solidFill>
                <a:latin typeface="Palatino Linotype" pitchFamily="18" charset="0"/>
                <a:ea typeface="宋体" pitchFamily="2" charset="-122"/>
              </a:rPr>
              <a:t>Based on Different Travel Purposes</a:t>
            </a:r>
            <a:endParaRPr lang="en-US" altLang="zh-CN" sz="2800" dirty="0">
              <a:solidFill>
                <a:srgbClr val="660066"/>
              </a:solidFill>
              <a:latin typeface="Palatino Linotype" pitchFamily="18" charset="0"/>
              <a:ea typeface="宋体" pitchFamily="2" charset="-122"/>
            </a:endParaRPr>
          </a:p>
        </p:txBody>
      </p:sp>
      <p:pic>
        <p:nvPicPr>
          <p:cNvPr id="6" name="Picture 5"/>
          <p:cNvPicPr>
            <a:picLocks noChangeAspect="1"/>
          </p:cNvPicPr>
          <p:nvPr/>
        </p:nvPicPr>
        <p:blipFill>
          <a:blip r:embed="rId2" cstate="print"/>
          <a:srcRect l="34936" t="36223" r="16346" b="12222"/>
          <a:stretch>
            <a:fillRect/>
          </a:stretch>
        </p:blipFill>
        <p:spPr bwMode="auto">
          <a:xfrm>
            <a:off x="817075" y="1973346"/>
            <a:ext cx="4156659" cy="3170166"/>
          </a:xfrm>
          <a:prstGeom prst="rect">
            <a:avLst/>
          </a:prstGeom>
          <a:noFill/>
          <a:ln w="9525">
            <a:noFill/>
            <a:miter lim="800000"/>
            <a:headEnd/>
            <a:tailEnd/>
          </a:ln>
        </p:spPr>
      </p:pic>
      <p:pic>
        <p:nvPicPr>
          <p:cNvPr id="7" name="Picture 6"/>
          <p:cNvPicPr>
            <a:picLocks noChangeAspect="1"/>
          </p:cNvPicPr>
          <p:nvPr/>
        </p:nvPicPr>
        <p:blipFill>
          <a:blip r:embed="rId3" cstate="print"/>
          <a:srcRect l="36058" t="30667" r="16506" b="17333"/>
          <a:stretch>
            <a:fillRect/>
          </a:stretch>
        </p:blipFill>
        <p:spPr bwMode="auto">
          <a:xfrm>
            <a:off x="4990152" y="1933005"/>
            <a:ext cx="4053430" cy="3202391"/>
          </a:xfrm>
          <a:prstGeom prst="rect">
            <a:avLst/>
          </a:prstGeom>
          <a:noFill/>
          <a:ln w="9525">
            <a:noFill/>
            <a:miter lim="800000"/>
            <a:headEnd/>
            <a:tailEnd/>
          </a:ln>
        </p:spPr>
      </p:pic>
      <p:sp>
        <p:nvSpPr>
          <p:cNvPr id="8" name="Rectangle 7"/>
          <p:cNvSpPr/>
          <p:nvPr/>
        </p:nvSpPr>
        <p:spPr>
          <a:xfrm>
            <a:off x="695356" y="5357826"/>
            <a:ext cx="8305800" cy="830997"/>
          </a:xfrm>
          <a:prstGeom prst="rect">
            <a:avLst/>
          </a:prstGeom>
        </p:spPr>
        <p:txBody>
          <a:bodyPr wrap="square">
            <a:spAutoFit/>
          </a:bodyPr>
          <a:lstStyle/>
          <a:p>
            <a:pPr algn="l"/>
            <a:r>
              <a:rPr lang="en-US" dirty="0" smtClean="0">
                <a:solidFill>
                  <a:schemeClr val="tx1"/>
                </a:solidFill>
                <a:latin typeface="Times New Roman" pitchFamily="18" charset="0"/>
                <a:cs typeface="Times New Roman" pitchFamily="18" charset="0"/>
              </a:rPr>
              <a:t>Consumers</a:t>
            </a:r>
            <a:r>
              <a:rPr lang="en-US" dirty="0" smtClean="0">
                <a:solidFill>
                  <a:srgbClr val="CC0099"/>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with</a:t>
            </a:r>
            <a:r>
              <a:rPr lang="en-US" dirty="0" smtClean="0">
                <a:solidFill>
                  <a:srgbClr val="CC0099"/>
                </a:solidFill>
                <a:latin typeface="Times New Roman" pitchFamily="18" charset="0"/>
                <a:cs typeface="Times New Roman" pitchFamily="18" charset="0"/>
              </a:rPr>
              <a:t> different travel purposes </a:t>
            </a:r>
            <a:r>
              <a:rPr lang="en-US" dirty="0" smtClean="0">
                <a:solidFill>
                  <a:schemeClr val="tx1"/>
                </a:solidFill>
                <a:latin typeface="Times New Roman" pitchFamily="18" charset="0"/>
                <a:cs typeface="Times New Roman" pitchFamily="18" charset="0"/>
              </a:rPr>
              <a:t>show</a:t>
            </a:r>
            <a:r>
              <a:rPr lang="en-US" dirty="0" smtClean="0">
                <a:solidFill>
                  <a:srgbClr val="CC0099"/>
                </a:solidFill>
                <a:latin typeface="Times New Roman" pitchFamily="18" charset="0"/>
                <a:cs typeface="Times New Roman" pitchFamily="18" charset="0"/>
              </a:rPr>
              <a:t> different preferences </a:t>
            </a:r>
            <a:r>
              <a:rPr lang="en-US" dirty="0" smtClean="0">
                <a:solidFill>
                  <a:schemeClr val="tx1"/>
                </a:solidFill>
                <a:latin typeface="Times New Roman" pitchFamily="18" charset="0"/>
                <a:cs typeface="Times New Roman" pitchFamily="18" charset="0"/>
              </a:rPr>
              <a:t>towards </a:t>
            </a:r>
            <a:r>
              <a:rPr lang="en-US" dirty="0" smtClean="0">
                <a:solidFill>
                  <a:srgbClr val="CC0099"/>
                </a:solidFill>
                <a:latin typeface="Times New Roman" pitchFamily="18" charset="0"/>
                <a:cs typeface="Times New Roman" pitchFamily="18" charset="0"/>
              </a:rPr>
              <a:t>the</a:t>
            </a:r>
            <a:r>
              <a:rPr lang="en-US" dirty="0" smtClean="0">
                <a:solidFill>
                  <a:schemeClr val="tx1"/>
                </a:solidFill>
                <a:latin typeface="Times New Roman" pitchFamily="18" charset="0"/>
                <a:cs typeface="Times New Roman" pitchFamily="18" charset="0"/>
              </a:rPr>
              <a:t> </a:t>
            </a:r>
            <a:r>
              <a:rPr lang="en-US" dirty="0" smtClean="0">
                <a:solidFill>
                  <a:srgbClr val="CC0099"/>
                </a:solidFill>
                <a:latin typeface="Times New Roman" pitchFamily="18" charset="0"/>
                <a:cs typeface="Times New Roman" pitchFamily="18" charset="0"/>
              </a:rPr>
              <a:t>same set of hotel characteristics.</a:t>
            </a:r>
            <a:endParaRPr lang="en-US" dirty="0">
              <a:solidFill>
                <a:srgbClr val="CC0099"/>
              </a:solidFill>
              <a:latin typeface="Times New Roman" pitchFamily="18" charset="0"/>
              <a:cs typeface="Times New Roman" pitchFamily="18" charset="0"/>
            </a:endParaRPr>
          </a:p>
        </p:txBody>
      </p:sp>
      <p:sp>
        <p:nvSpPr>
          <p:cNvPr id="9" name="Oval 8"/>
          <p:cNvSpPr/>
          <p:nvPr/>
        </p:nvSpPr>
        <p:spPr>
          <a:xfrm>
            <a:off x="6338902" y="2426808"/>
            <a:ext cx="3048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a:off x="2214546" y="3400428"/>
            <a:ext cx="18288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8"/>
          <p:cNvSpPr/>
          <p:nvPr/>
        </p:nvSpPr>
        <p:spPr>
          <a:xfrm>
            <a:off x="1442175" y="2538867"/>
            <a:ext cx="428628" cy="1371600"/>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8"/>
          <p:cNvSpPr/>
          <p:nvPr/>
        </p:nvSpPr>
        <p:spPr>
          <a:xfrm>
            <a:off x="5532128" y="3500438"/>
            <a:ext cx="468632" cy="314324"/>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852611" y="1952624"/>
            <a:ext cx="5005405" cy="3405201"/>
          </a:xfrm>
          <a:prstGeom prst="rect">
            <a:avLst/>
          </a:prstGeom>
          <a:noFill/>
          <a:ln w="9525">
            <a:noFill/>
            <a:miter lim="800000"/>
            <a:headEnd/>
            <a:tailEnd/>
          </a:ln>
          <a:effectLst/>
        </p:spPr>
      </p:pic>
      <p:sp>
        <p:nvSpPr>
          <p:cNvPr id="2" name="Title 1"/>
          <p:cNvSpPr>
            <a:spLocks noGrp="1"/>
          </p:cNvSpPr>
          <p:nvPr>
            <p:ph type="ctrTitle"/>
          </p:nvPr>
        </p:nvSpPr>
        <p:spPr>
          <a:xfrm>
            <a:off x="742952" y="509574"/>
            <a:ext cx="7115196" cy="990600"/>
          </a:xfrm>
        </p:spPr>
        <p:txBody>
          <a:bodyPr>
            <a:noAutofit/>
          </a:bodyPr>
          <a:lstStyle/>
          <a:p>
            <a:r>
              <a:rPr lang="en-US" altLang="zh-CN" sz="2800" dirty="0" smtClean="0">
                <a:solidFill>
                  <a:srgbClr val="660066"/>
                </a:solidFill>
                <a:latin typeface="Palatino Linotype" pitchFamily="18" charset="0"/>
                <a:ea typeface="宋体" pitchFamily="2" charset="-122"/>
              </a:rPr>
              <a:t>Result (2) - Sensitivity to Online Rating Based on Different Age Groups </a:t>
            </a:r>
            <a:endParaRPr lang="en-US" altLang="zh-CN" sz="2800" dirty="0">
              <a:solidFill>
                <a:srgbClr val="660066"/>
              </a:solidFill>
              <a:latin typeface="Palatino Linotype" pitchFamily="18" charset="0"/>
              <a:ea typeface="宋体" pitchFamily="2" charset="-122"/>
            </a:endParaRPr>
          </a:p>
        </p:txBody>
      </p:sp>
      <p:sp>
        <p:nvSpPr>
          <p:cNvPr id="8" name="Rectangle 7"/>
          <p:cNvSpPr/>
          <p:nvPr/>
        </p:nvSpPr>
        <p:spPr>
          <a:xfrm>
            <a:off x="544760" y="5600658"/>
            <a:ext cx="7987680" cy="461665"/>
          </a:xfrm>
          <a:prstGeom prst="rect">
            <a:avLst/>
          </a:prstGeom>
        </p:spPr>
        <p:txBody>
          <a:bodyPr wrap="square">
            <a:spAutoFit/>
          </a:bodyPr>
          <a:lstStyle/>
          <a:p>
            <a:pPr algn="l"/>
            <a:r>
              <a:rPr lang="en-US" dirty="0" smtClean="0">
                <a:solidFill>
                  <a:srgbClr val="CC0099"/>
                </a:solidFill>
                <a:latin typeface="Times New Roman" pitchFamily="18" charset="0"/>
                <a:cs typeface="Times New Roman" pitchFamily="18" charset="0"/>
              </a:rPr>
              <a:t>Age 18-34 pay more attention to reviews than other age groups.</a:t>
            </a:r>
            <a:endParaRPr lang="en-US" dirty="0">
              <a:solidFill>
                <a:srgbClr val="CC0099"/>
              </a:solidFill>
              <a:latin typeface="Times New Roman" pitchFamily="18" charset="0"/>
              <a:cs typeface="Times New Roman" pitchFamily="18" charset="0"/>
            </a:endParaRPr>
          </a:p>
        </p:txBody>
      </p:sp>
      <p:sp>
        <p:nvSpPr>
          <p:cNvPr id="6" name="Oval 8"/>
          <p:cNvSpPr/>
          <p:nvPr/>
        </p:nvSpPr>
        <p:spPr>
          <a:xfrm>
            <a:off x="3143240" y="2571744"/>
            <a:ext cx="1071570" cy="2428892"/>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043608" y="404664"/>
            <a:ext cx="6626225" cy="830262"/>
          </a:xfrm>
          <a:noFill/>
        </p:spPr>
        <p:txBody>
          <a:bodyPr/>
          <a:lstStyle/>
          <a:p>
            <a:pPr eaLnBrk="1" hangingPunct="1"/>
            <a:r>
              <a:rPr lang="en-US" altLang="zh-CN" sz="3200" dirty="0" smtClean="0">
                <a:solidFill>
                  <a:srgbClr val="660066"/>
                </a:solidFill>
                <a:latin typeface="Palatino Linotype" pitchFamily="18" charset="0"/>
                <a:ea typeface="宋体" pitchFamily="2" charset="-122"/>
              </a:rPr>
              <a:t>Ranking Evaluation - User Study (1)</a:t>
            </a:r>
          </a:p>
        </p:txBody>
      </p:sp>
      <p:sp>
        <p:nvSpPr>
          <p:cNvPr id="29700" name="Rectangle 3"/>
          <p:cNvSpPr>
            <a:spLocks noChangeArrowheads="1"/>
          </p:cNvSpPr>
          <p:nvPr/>
        </p:nvSpPr>
        <p:spPr bwMode="ltGray">
          <a:xfrm>
            <a:off x="1733549" y="2212975"/>
            <a:ext cx="256117" cy="274638"/>
          </a:xfrm>
          <a:prstGeom prst="rect">
            <a:avLst/>
          </a:prstGeom>
          <a:noFill/>
          <a:ln w="9525">
            <a:noFill/>
            <a:miter lim="800000"/>
            <a:headEnd/>
            <a:tailEnd/>
          </a:ln>
        </p:spPr>
        <p:txBody>
          <a:bodyPr wrap="square" anchor="ctr">
            <a:spAutoFit/>
          </a:bodyPr>
          <a:lstStyle/>
          <a:p>
            <a:pPr algn="l">
              <a:spcBef>
                <a:spcPct val="0"/>
              </a:spcBef>
              <a:buClrTx/>
            </a:pPr>
            <a:r>
              <a:rPr kumimoji="1" lang="en-US" altLang="zh-CN" sz="1200">
                <a:solidFill>
                  <a:schemeClr val="tx1"/>
                </a:solidFill>
                <a:latin typeface="Garamond" pitchFamily="18" charset="0"/>
                <a:ea typeface="宋体" pitchFamily="2" charset="-122"/>
                <a:cs typeface="Times New Roman" pitchFamily="18" charset="0"/>
              </a:rPr>
              <a:t> </a:t>
            </a:r>
            <a:endParaRPr kumimoji="1" lang="en-US" altLang="zh-CN">
              <a:solidFill>
                <a:schemeClr val="tx1"/>
              </a:solidFill>
              <a:latin typeface="Times New Roman" pitchFamily="18" charset="0"/>
              <a:ea typeface="宋体" pitchFamily="2" charset="-122"/>
              <a:cs typeface="Times New Roman" pitchFamily="18" charset="0"/>
            </a:endParaRPr>
          </a:p>
        </p:txBody>
      </p:sp>
      <p:sp>
        <p:nvSpPr>
          <p:cNvPr id="29701" name="Rectangle 4"/>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29702" name="Rectangle 5"/>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11" name="Rectangle 7"/>
          <p:cNvSpPr/>
          <p:nvPr/>
        </p:nvSpPr>
        <p:spPr>
          <a:xfrm>
            <a:off x="323528" y="1844824"/>
            <a:ext cx="8712968" cy="830997"/>
          </a:xfrm>
          <a:prstGeom prst="rect">
            <a:avLst/>
          </a:prstGeom>
        </p:spPr>
        <p:txBody>
          <a:bodyPr wrap="square">
            <a:spAutoFit/>
          </a:bodyPr>
          <a:lstStyle/>
          <a:p>
            <a:pPr algn="l"/>
            <a:r>
              <a:rPr lang="en-US" u="sng" dirty="0" smtClean="0">
                <a:solidFill>
                  <a:srgbClr val="CC0099"/>
                </a:solidFill>
                <a:latin typeface="Times New Roman" pitchFamily="18" charset="0"/>
                <a:cs typeface="Times New Roman" pitchFamily="18" charset="0"/>
              </a:rPr>
              <a:t>Experiment 1</a:t>
            </a:r>
            <a:r>
              <a:rPr lang="en-US" dirty="0" smtClean="0">
                <a:solidFill>
                  <a:schemeClr val="tx1"/>
                </a:solidFill>
                <a:latin typeface="Times New Roman" pitchFamily="18" charset="0"/>
                <a:cs typeface="Times New Roman" pitchFamily="18" charset="0"/>
              </a:rPr>
              <a:t>:  Blind pair-wise, 200 </a:t>
            </a:r>
            <a:r>
              <a:rPr lang="en-US" dirty="0" err="1" smtClean="0">
                <a:solidFill>
                  <a:schemeClr val="tx1"/>
                </a:solidFill>
                <a:latin typeface="Times New Roman" pitchFamily="18" charset="0"/>
                <a:cs typeface="Times New Roman" pitchFamily="18" charset="0"/>
              </a:rPr>
              <a:t>MTurk</a:t>
            </a:r>
            <a:r>
              <a:rPr lang="en-US" dirty="0" smtClean="0">
                <a:solidFill>
                  <a:schemeClr val="tx1"/>
                </a:solidFill>
                <a:latin typeface="Times New Roman" pitchFamily="18" charset="0"/>
                <a:cs typeface="Times New Roman" pitchFamily="18" charset="0"/>
              </a:rPr>
              <a:t> users, 6 cities, 10 baselines.</a:t>
            </a:r>
          </a:p>
        </p:txBody>
      </p:sp>
      <p:sp>
        <p:nvSpPr>
          <p:cNvPr id="13" name="Rectangle 12"/>
          <p:cNvSpPr>
            <a:spLocks noChangeArrowheads="1"/>
          </p:cNvSpPr>
          <p:nvPr/>
        </p:nvSpPr>
        <p:spPr bwMode="ltGray">
          <a:xfrm>
            <a:off x="307069" y="3964297"/>
            <a:ext cx="8878929" cy="904863"/>
          </a:xfrm>
          <a:prstGeom prst="rect">
            <a:avLst/>
          </a:prstGeom>
          <a:noFill/>
          <a:ln w="9525">
            <a:noFill/>
            <a:miter lim="800000"/>
            <a:headEnd/>
            <a:tailEnd/>
          </a:ln>
        </p:spPr>
        <p:txBody>
          <a:bodyPr wrap="square" anchor="ctr">
            <a:spAutoFit/>
          </a:bodyPr>
          <a:lstStyle/>
          <a:p>
            <a:pPr marL="457200" indent="-457200" algn="l"/>
            <a:r>
              <a:rPr kumimoji="1" lang="en-US" altLang="zh-CN" u="sng" dirty="0" smtClean="0">
                <a:solidFill>
                  <a:srgbClr val="CC0099"/>
                </a:solidFill>
                <a:latin typeface="Palatino Linotype" pitchFamily="18" charset="0"/>
              </a:rPr>
              <a:t>User Explanations</a:t>
            </a:r>
            <a:r>
              <a:rPr kumimoji="1" lang="en-US" altLang="zh-CN" dirty="0" smtClean="0">
                <a:solidFill>
                  <a:srgbClr val="CC0099"/>
                </a:solidFill>
                <a:latin typeface="Palatino Linotype" pitchFamily="18" charset="0"/>
              </a:rPr>
              <a:t>:  </a:t>
            </a:r>
            <a:r>
              <a:rPr kumimoji="1" lang="en-US" altLang="zh-CN" dirty="0" smtClean="0">
                <a:solidFill>
                  <a:schemeClr val="tx1"/>
                </a:solidFill>
                <a:latin typeface="Palatino Linotype" pitchFamily="18" charset="0"/>
              </a:rPr>
              <a:t>Diversity; Price not the only factor; </a:t>
            </a:r>
          </a:p>
          <a:p>
            <a:pPr marL="457200" indent="-457200" algn="l"/>
            <a:r>
              <a:rPr kumimoji="1" lang="en-US" altLang="zh-CN" dirty="0" smtClean="0">
                <a:solidFill>
                  <a:schemeClr val="tx1"/>
                </a:solidFill>
                <a:latin typeface="Palatino Linotype" pitchFamily="18" charset="0"/>
              </a:rPr>
              <a:t>                                    Multi-dimensional preferences.</a:t>
            </a:r>
            <a:endParaRPr kumimoji="1" lang="en-US" altLang="zh-CN" dirty="0">
              <a:solidFill>
                <a:schemeClr val="tx1"/>
              </a:solidFill>
              <a:latin typeface="Palatino Linotype" pitchFamily="18" charset="0"/>
            </a:endParaRPr>
          </a:p>
        </p:txBody>
      </p:sp>
      <p:sp>
        <p:nvSpPr>
          <p:cNvPr id="16" name="Rectangle 13"/>
          <p:cNvSpPr>
            <a:spLocks noChangeArrowheads="1"/>
          </p:cNvSpPr>
          <p:nvPr/>
        </p:nvSpPr>
        <p:spPr bwMode="ltGray">
          <a:xfrm>
            <a:off x="290609" y="4972409"/>
            <a:ext cx="9044891" cy="904863"/>
          </a:xfrm>
          <a:prstGeom prst="rect">
            <a:avLst/>
          </a:prstGeom>
          <a:noFill/>
          <a:ln w="9525">
            <a:noFill/>
            <a:miter lim="800000"/>
            <a:headEnd/>
            <a:tailEnd/>
          </a:ln>
        </p:spPr>
        <p:txBody>
          <a:bodyPr wrap="square" anchor="ctr">
            <a:spAutoFit/>
          </a:bodyPr>
          <a:lstStyle/>
          <a:p>
            <a:pPr marL="457200" indent="-457200" algn="l"/>
            <a:r>
              <a:rPr kumimoji="1" lang="en-US" altLang="zh-CN" u="sng" dirty="0">
                <a:solidFill>
                  <a:srgbClr val="CC0099"/>
                </a:solidFill>
                <a:latin typeface="Palatino Linotype" pitchFamily="18" charset="0"/>
              </a:rPr>
              <a:t>Our reasoning:</a:t>
            </a:r>
            <a:r>
              <a:rPr kumimoji="1" lang="en-US" altLang="zh-CN" dirty="0">
                <a:solidFill>
                  <a:srgbClr val="CC0099"/>
                </a:solidFill>
                <a:latin typeface="Palatino Linotype" pitchFamily="18" charset="0"/>
              </a:rPr>
              <a:t> </a:t>
            </a:r>
            <a:r>
              <a:rPr kumimoji="1" lang="en-US" altLang="zh-CN" dirty="0" smtClean="0">
                <a:solidFill>
                  <a:schemeClr val="tx1"/>
                </a:solidFill>
                <a:latin typeface="Palatino Linotype" pitchFamily="18" charset="0"/>
              </a:rPr>
              <a:t>Our </a:t>
            </a:r>
            <a:r>
              <a:rPr kumimoji="1" lang="en-US" altLang="zh-CN" dirty="0">
                <a:solidFill>
                  <a:schemeClr val="tx1"/>
                </a:solidFill>
                <a:latin typeface="Palatino Linotype" pitchFamily="18" charset="0"/>
              </a:rPr>
              <a:t>economic-based </a:t>
            </a:r>
            <a:r>
              <a:rPr kumimoji="1" lang="en-US" altLang="zh-CN" dirty="0" smtClean="0">
                <a:solidFill>
                  <a:schemeClr val="tx1"/>
                </a:solidFill>
                <a:latin typeface="Palatino Linotype" pitchFamily="18" charset="0"/>
              </a:rPr>
              <a:t>model introduces </a:t>
            </a:r>
          </a:p>
          <a:p>
            <a:pPr marL="457200" indent="-457200" algn="l"/>
            <a:r>
              <a:rPr kumimoji="1" lang="en-US" altLang="zh-CN" dirty="0" smtClean="0">
                <a:solidFill>
                  <a:schemeClr val="tx1"/>
                </a:solidFill>
                <a:latin typeface="Palatino Linotype" pitchFamily="18" charset="0"/>
              </a:rPr>
              <a:t>                           “</a:t>
            </a:r>
            <a:r>
              <a:rPr kumimoji="1" lang="en-US" altLang="zh-CN" dirty="0">
                <a:solidFill>
                  <a:schemeClr val="tx1"/>
                </a:solidFill>
                <a:latin typeface="Palatino Linotype" pitchFamily="18" charset="0"/>
              </a:rPr>
              <a:t>diversity” </a:t>
            </a:r>
            <a:r>
              <a:rPr kumimoji="1" lang="en-US" altLang="zh-CN" i="1" dirty="0" smtClean="0">
                <a:solidFill>
                  <a:srgbClr val="CC0099"/>
                </a:solidFill>
                <a:latin typeface="Palatino Linotype" pitchFamily="18" charset="0"/>
              </a:rPr>
              <a:t>naturally</a:t>
            </a:r>
            <a:r>
              <a:rPr kumimoji="1" lang="en-US" altLang="zh-CN" dirty="0" smtClean="0">
                <a:solidFill>
                  <a:schemeClr val="tx1"/>
                </a:solidFill>
                <a:latin typeface="Palatino Linotype" pitchFamily="18" charset="0"/>
              </a:rPr>
              <a:t>.</a:t>
            </a:r>
            <a:endParaRPr kumimoji="1" lang="en-US" altLang="zh-CN" dirty="0">
              <a:solidFill>
                <a:schemeClr val="tx1"/>
              </a:solidFill>
              <a:latin typeface="Palatino Linotype" pitchFamily="18" charset="0"/>
            </a:endParaRPr>
          </a:p>
        </p:txBody>
      </p:sp>
      <p:sp>
        <p:nvSpPr>
          <p:cNvPr id="14" name="Rectangle 7"/>
          <p:cNvSpPr/>
          <p:nvPr/>
        </p:nvSpPr>
        <p:spPr>
          <a:xfrm>
            <a:off x="348215" y="2814027"/>
            <a:ext cx="8464027" cy="830997"/>
          </a:xfrm>
          <a:prstGeom prst="rect">
            <a:avLst/>
          </a:prstGeom>
        </p:spPr>
        <p:txBody>
          <a:bodyPr wrap="square">
            <a:spAutoFit/>
          </a:bodyPr>
          <a:lstStyle/>
          <a:p>
            <a:pPr algn="l"/>
            <a:r>
              <a:rPr lang="en-US" u="sng" dirty="0" smtClean="0">
                <a:solidFill>
                  <a:srgbClr val="CC0099"/>
                </a:solidFill>
                <a:latin typeface="Times New Roman" pitchFamily="18" charset="0"/>
                <a:cs typeface="Times New Roman" pitchFamily="18" charset="0"/>
              </a:rPr>
              <a:t>Finding</a:t>
            </a:r>
            <a:r>
              <a:rPr lang="en-US" dirty="0" smtClean="0">
                <a:solidFill>
                  <a:srgbClr val="CC0099"/>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Our surplus-based ranking is overwhelmingly preferred in any single comparison! (p=0.05, sign test, in </a:t>
            </a:r>
            <a:r>
              <a:rPr lang="en-US" b="1" i="1" dirty="0" smtClean="0">
                <a:solidFill>
                  <a:schemeClr val="tx1"/>
                </a:solidFill>
                <a:latin typeface="Times New Roman" pitchFamily="18" charset="0"/>
                <a:cs typeface="Times New Roman" pitchFamily="18" charset="0"/>
              </a:rPr>
              <a:t>all</a:t>
            </a:r>
            <a:r>
              <a:rPr lang="en-US" dirty="0" smtClean="0">
                <a:solidFill>
                  <a:schemeClr val="tx1"/>
                </a:solidFill>
                <a:latin typeface="Times New Roman" pitchFamily="18" charset="0"/>
                <a:cs typeface="Times New Roman" pitchFamily="18" charset="0"/>
              </a:rPr>
              <a:t> comparisons)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043608" y="404664"/>
            <a:ext cx="7272808" cy="830262"/>
          </a:xfrm>
          <a:noFill/>
        </p:spPr>
        <p:txBody>
          <a:bodyPr/>
          <a:lstStyle/>
          <a:p>
            <a:pPr eaLnBrk="1" hangingPunct="1"/>
            <a:r>
              <a:rPr lang="en-US" altLang="zh-CN" sz="3200" dirty="0" smtClean="0">
                <a:solidFill>
                  <a:srgbClr val="660066"/>
                </a:solidFill>
                <a:latin typeface="Palatino Linotype" pitchFamily="18" charset="0"/>
                <a:ea typeface="宋体" pitchFamily="2" charset="-122"/>
              </a:rPr>
              <a:t>Ranking Evaluation - User Study (1)</a:t>
            </a:r>
          </a:p>
        </p:txBody>
      </p:sp>
      <p:sp>
        <p:nvSpPr>
          <p:cNvPr id="9" name="灯片编号占位符 8"/>
          <p:cNvSpPr>
            <a:spLocks noGrp="1"/>
          </p:cNvSpPr>
          <p:nvPr>
            <p:ph type="sldNum" sz="quarter" idx="12"/>
          </p:nvPr>
        </p:nvSpPr>
        <p:spPr/>
        <p:txBody>
          <a:bodyPr/>
          <a:lstStyle/>
          <a:p>
            <a:pPr>
              <a:defRPr/>
            </a:pPr>
            <a:fld id="{CA1DA22D-59E9-4060-A5A6-E2B3637647EC}" type="slidenum">
              <a:rPr lang="en-US" smtClean="0"/>
              <a:pPr>
                <a:defRPr/>
              </a:pPr>
              <a:t>26</a:t>
            </a:fld>
            <a:endParaRPr lang="en-US"/>
          </a:p>
        </p:txBody>
      </p:sp>
      <p:sp>
        <p:nvSpPr>
          <p:cNvPr id="29701" name="Rectangle 4"/>
          <p:cNvSpPr>
            <a:spLocks noChangeArrowheads="1"/>
          </p:cNvSpPr>
          <p:nvPr/>
        </p:nvSpPr>
        <p:spPr bwMode="ltGray">
          <a:xfrm>
            <a:off x="4479635" y="2869559"/>
            <a:ext cx="184730" cy="461665"/>
          </a:xfrm>
          <a:prstGeom prst="rect">
            <a:avLst/>
          </a:prstGeom>
          <a:noFill/>
          <a:ln w="9525">
            <a:noFill/>
            <a:miter lim="800000"/>
            <a:headEnd/>
            <a:tailEnd/>
          </a:ln>
        </p:spPr>
        <p:txBody>
          <a:bodyPr wrap="none" anchor="ctr">
            <a:spAutoFit/>
          </a:bodyPr>
          <a:lstStyle/>
          <a:p>
            <a:endParaRPr lang="en-US"/>
          </a:p>
        </p:txBody>
      </p:sp>
      <p:sp>
        <p:nvSpPr>
          <p:cNvPr id="29702" name="Rectangle 5"/>
          <p:cNvSpPr>
            <a:spLocks noChangeArrowheads="1"/>
          </p:cNvSpPr>
          <p:nvPr/>
        </p:nvSpPr>
        <p:spPr bwMode="ltGray">
          <a:xfrm>
            <a:off x="4479635" y="2869559"/>
            <a:ext cx="184730" cy="461665"/>
          </a:xfrm>
          <a:prstGeom prst="rect">
            <a:avLst/>
          </a:prstGeom>
          <a:noFill/>
          <a:ln w="9525">
            <a:noFill/>
            <a:miter lim="800000"/>
            <a:headEnd/>
            <a:tailEnd/>
          </a:ln>
        </p:spPr>
        <p:txBody>
          <a:bodyPr wrap="none" anchor="ctr">
            <a:spAutoFit/>
          </a:bodyPr>
          <a:lstStyle/>
          <a:p>
            <a:endParaRPr lang="en-US"/>
          </a:p>
        </p:txBody>
      </p:sp>
      <p:sp>
        <p:nvSpPr>
          <p:cNvPr id="321537"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498" name="Picture 2"/>
          <p:cNvPicPr>
            <a:picLocks noChangeAspect="1" noChangeArrowheads="1"/>
          </p:cNvPicPr>
          <p:nvPr/>
        </p:nvPicPr>
        <p:blipFill>
          <a:blip r:embed="rId3" cstate="print"/>
          <a:srcRect/>
          <a:stretch>
            <a:fillRect/>
          </a:stretch>
        </p:blipFill>
        <p:spPr bwMode="auto">
          <a:xfrm>
            <a:off x="-15766" y="2492896"/>
            <a:ext cx="9144000" cy="230425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ChangeArrowheads="1"/>
          </p:cNvSpPr>
          <p:nvPr/>
        </p:nvSpPr>
        <p:spPr bwMode="ltGray">
          <a:xfrm>
            <a:off x="1758950" y="2212975"/>
            <a:ext cx="222250" cy="274638"/>
          </a:xfrm>
          <a:prstGeom prst="rect">
            <a:avLst/>
          </a:prstGeom>
          <a:noFill/>
          <a:ln w="9525">
            <a:noFill/>
            <a:miter lim="800000"/>
            <a:headEnd/>
            <a:tailEnd/>
          </a:ln>
        </p:spPr>
        <p:txBody>
          <a:bodyPr wrap="none" anchor="ctr">
            <a:spAutoFit/>
          </a:bodyPr>
          <a:lstStyle/>
          <a:p>
            <a:pPr algn="l">
              <a:spcBef>
                <a:spcPct val="0"/>
              </a:spcBef>
              <a:buClrTx/>
            </a:pPr>
            <a:r>
              <a:rPr kumimoji="1" lang="en-US" altLang="zh-CN" sz="1200">
                <a:solidFill>
                  <a:schemeClr val="tx1"/>
                </a:solidFill>
                <a:latin typeface="Garamond" pitchFamily="18" charset="0"/>
                <a:ea typeface="宋体" pitchFamily="2" charset="-122"/>
                <a:cs typeface="Times New Roman" pitchFamily="18" charset="0"/>
              </a:rPr>
              <a:t> </a:t>
            </a:r>
            <a:endParaRPr kumimoji="1" lang="en-US" altLang="zh-CN">
              <a:solidFill>
                <a:schemeClr val="tx1"/>
              </a:solidFill>
              <a:latin typeface="Times New Roman" pitchFamily="18" charset="0"/>
              <a:ea typeface="宋体" pitchFamily="2" charset="-122"/>
              <a:cs typeface="Times New Roman" pitchFamily="18" charset="0"/>
            </a:endParaRPr>
          </a:p>
        </p:txBody>
      </p:sp>
      <p:sp>
        <p:nvSpPr>
          <p:cNvPr id="29701" name="Rectangle 4"/>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29702" name="Rectangle 5"/>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18" name="Rectangle 2"/>
          <p:cNvSpPr>
            <a:spLocks noGrp="1" noChangeArrowheads="1"/>
          </p:cNvSpPr>
          <p:nvPr>
            <p:ph type="title"/>
          </p:nvPr>
        </p:nvSpPr>
        <p:spPr>
          <a:xfrm>
            <a:off x="1043608" y="404664"/>
            <a:ext cx="7129537" cy="830262"/>
          </a:xfrm>
          <a:noFill/>
        </p:spPr>
        <p:txBody>
          <a:bodyPr/>
          <a:lstStyle/>
          <a:p>
            <a:pPr eaLnBrk="1" hangingPunct="1"/>
            <a:r>
              <a:rPr lang="en-US" altLang="zh-CN" sz="3200" dirty="0" smtClean="0">
                <a:solidFill>
                  <a:srgbClr val="660066"/>
                </a:solidFill>
                <a:latin typeface="Palatino Linotype" pitchFamily="18" charset="0"/>
                <a:ea typeface="宋体" pitchFamily="2" charset="-122"/>
              </a:rPr>
              <a:t>Ranking Evaluation - User Study (2)</a:t>
            </a:r>
          </a:p>
        </p:txBody>
      </p:sp>
      <p:graphicFrame>
        <p:nvGraphicFramePr>
          <p:cNvPr id="19" name="Chart 6"/>
          <p:cNvGraphicFramePr/>
          <p:nvPr/>
        </p:nvGraphicFramePr>
        <p:xfrm>
          <a:off x="1403648" y="2220046"/>
          <a:ext cx="3143272" cy="1575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2"/>
          <p:cNvGraphicFramePr/>
          <p:nvPr/>
        </p:nvGraphicFramePr>
        <p:xfrm>
          <a:off x="5508104" y="2220046"/>
          <a:ext cx="3119438" cy="1575816"/>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2"/>
          <p:cNvPicPr>
            <a:picLocks noChangeAspect="1" noChangeArrowheads="1"/>
          </p:cNvPicPr>
          <p:nvPr/>
        </p:nvPicPr>
        <p:blipFill>
          <a:blip r:embed="rId5" cstate="print"/>
          <a:srcRect l="11895" t="39000" r="52685" b="44266"/>
          <a:stretch>
            <a:fillRect/>
          </a:stretch>
        </p:blipFill>
        <p:spPr bwMode="auto">
          <a:xfrm>
            <a:off x="1259635" y="3969075"/>
            <a:ext cx="6912824" cy="1836189"/>
          </a:xfrm>
          <a:prstGeom prst="rect">
            <a:avLst/>
          </a:prstGeom>
          <a:noFill/>
          <a:ln w="9525">
            <a:noFill/>
            <a:miter lim="800000"/>
            <a:headEnd/>
            <a:tailEnd/>
          </a:ln>
        </p:spPr>
      </p:pic>
      <p:sp>
        <p:nvSpPr>
          <p:cNvPr id="22" name="Rectangle 9"/>
          <p:cNvSpPr/>
          <p:nvPr/>
        </p:nvSpPr>
        <p:spPr>
          <a:xfrm>
            <a:off x="1288084" y="5817458"/>
            <a:ext cx="7855916" cy="461665"/>
          </a:xfrm>
          <a:prstGeom prst="rect">
            <a:avLst/>
          </a:prstGeom>
          <a:ln w="22225">
            <a:noFill/>
          </a:ln>
        </p:spPr>
        <p:txBody>
          <a:bodyPr wrap="square">
            <a:spAutoFit/>
          </a:bodyPr>
          <a:lstStyle/>
          <a:p>
            <a:pPr algn="l"/>
            <a:r>
              <a:rPr lang="en-US" dirty="0" smtClean="0">
                <a:solidFill>
                  <a:srgbClr val="CC0099"/>
                </a:solidFill>
                <a:latin typeface="Palatino Linotype" pitchFamily="18" charset="0"/>
              </a:rPr>
              <a:t>In all cases, the personalized approach is preferred</a:t>
            </a:r>
            <a:endParaRPr lang="en-US" dirty="0" smtClean="0">
              <a:solidFill>
                <a:srgbClr val="CC0099"/>
              </a:solidFill>
              <a:latin typeface="Palatino Linotype" pitchFamily="18" charset="0"/>
              <a:cs typeface="Times New Roman" pitchFamily="18" charset="0"/>
            </a:endParaRPr>
          </a:p>
        </p:txBody>
      </p:sp>
      <p:sp>
        <p:nvSpPr>
          <p:cNvPr id="24" name="Rectangle 7"/>
          <p:cNvSpPr/>
          <p:nvPr/>
        </p:nvSpPr>
        <p:spPr>
          <a:xfrm>
            <a:off x="1259632" y="1678680"/>
            <a:ext cx="6984776" cy="461665"/>
          </a:xfrm>
          <a:prstGeom prst="rect">
            <a:avLst/>
          </a:prstGeom>
        </p:spPr>
        <p:txBody>
          <a:bodyPr wrap="square">
            <a:spAutoFit/>
          </a:bodyPr>
          <a:lstStyle/>
          <a:p>
            <a:pPr algn="l"/>
            <a:r>
              <a:rPr lang="en-US" u="sng" dirty="0" smtClean="0">
                <a:solidFill>
                  <a:srgbClr val="CC0099"/>
                </a:solidFill>
                <a:latin typeface="Times New Roman" pitchFamily="18" charset="0"/>
                <a:cs typeface="Times New Roman" pitchFamily="18" charset="0"/>
              </a:rPr>
              <a:t>Experiment 2</a:t>
            </a:r>
            <a:r>
              <a:rPr lang="en-US" dirty="0" smtClean="0">
                <a:solidFill>
                  <a:srgbClr val="CC0099"/>
                </a:solidFill>
                <a:latin typeface="Times New Roman" pitchFamily="18" charset="0"/>
                <a:cs typeface="Times New Roman" pitchFamily="18" charset="0"/>
              </a:rPr>
              <a:t>:  Blind pair-wise, 200 </a:t>
            </a:r>
            <a:r>
              <a:rPr lang="en-US" dirty="0" err="1" smtClean="0">
                <a:solidFill>
                  <a:srgbClr val="CC0099"/>
                </a:solidFill>
                <a:latin typeface="Times New Roman" pitchFamily="18" charset="0"/>
                <a:cs typeface="Times New Roman" pitchFamily="18" charset="0"/>
              </a:rPr>
              <a:t>MTurk</a:t>
            </a:r>
            <a:r>
              <a:rPr lang="en-US" dirty="0" smtClean="0">
                <a:solidFill>
                  <a:srgbClr val="CC0099"/>
                </a:solidFill>
                <a:latin typeface="Times New Roman" pitchFamily="18" charset="0"/>
                <a:cs typeface="Times New Roman" pitchFamily="18" charset="0"/>
              </a:rPr>
              <a:t> users.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340768"/>
          </a:xfrm>
        </p:spPr>
        <p:txBody>
          <a:bodyPr>
            <a:normAutofit fontScale="90000"/>
          </a:bodyPr>
          <a:lstStyle/>
          <a:p>
            <a:r>
              <a:rPr lang="en-US" dirty="0" smtClean="0">
                <a:solidFill>
                  <a:srgbClr val="800080"/>
                </a:solidFill>
                <a:latin typeface="Palatino Linotype" pitchFamily="18" charset="0"/>
              </a:rPr>
              <a:t>Model Comparisons: </a:t>
            </a:r>
            <a:br>
              <a:rPr lang="en-US" dirty="0" smtClean="0">
                <a:solidFill>
                  <a:srgbClr val="800080"/>
                </a:solidFill>
                <a:latin typeface="Palatino Linotype" pitchFamily="18" charset="0"/>
              </a:rPr>
            </a:br>
            <a:r>
              <a:rPr lang="en-US" dirty="0" smtClean="0">
                <a:solidFill>
                  <a:srgbClr val="800080"/>
                </a:solidFill>
                <a:latin typeface="Palatino Linotype" pitchFamily="18" charset="0"/>
              </a:rPr>
              <a:t>Better Utility Models, Better Ranking</a:t>
            </a:r>
            <a:endParaRPr lang="en-US" dirty="0">
              <a:solidFill>
                <a:srgbClr val="800080"/>
              </a:solidFill>
              <a:latin typeface="Palatino Linotype" pitchFamily="18" charset="0"/>
            </a:endParaRPr>
          </a:p>
        </p:txBody>
      </p:sp>
      <p:sp>
        <p:nvSpPr>
          <p:cNvPr id="7" name="灯片编号占位符 6"/>
          <p:cNvSpPr>
            <a:spLocks noGrp="1"/>
          </p:cNvSpPr>
          <p:nvPr>
            <p:ph type="sldNum" sz="quarter" idx="12"/>
          </p:nvPr>
        </p:nvSpPr>
        <p:spPr/>
        <p:txBody>
          <a:bodyPr/>
          <a:lstStyle/>
          <a:p>
            <a:pPr>
              <a:defRPr/>
            </a:pPr>
            <a:fld id="{3F896095-8019-4762-9349-1D15C0883E7C}" type="slidenum">
              <a:rPr lang="en-US" smtClean="0"/>
              <a:pPr>
                <a:defRPr/>
              </a:pPr>
              <a:t>28</a:t>
            </a:fld>
            <a:endParaRPr lang="en-US" dirty="0"/>
          </a:p>
        </p:txBody>
      </p:sp>
      <p:graphicFrame>
        <p:nvGraphicFramePr>
          <p:cNvPr id="5" name="Table 4"/>
          <p:cNvGraphicFramePr>
            <a:graphicFrameLocks noGrp="1"/>
          </p:cNvGraphicFramePr>
          <p:nvPr/>
        </p:nvGraphicFramePr>
        <p:xfrm>
          <a:off x="539552" y="3956670"/>
          <a:ext cx="8064898" cy="1632570"/>
        </p:xfrm>
        <a:graphic>
          <a:graphicData uri="http://schemas.openxmlformats.org/drawingml/2006/table">
            <a:tbl>
              <a:tblPr/>
              <a:tblGrid>
                <a:gridCol w="864096"/>
                <a:gridCol w="1403544"/>
                <a:gridCol w="1067124"/>
                <a:gridCol w="1267210"/>
                <a:gridCol w="1200515"/>
                <a:gridCol w="1133819"/>
                <a:gridCol w="1128590"/>
              </a:tblGrid>
              <a:tr h="791322">
                <a:tc>
                  <a:txBody>
                    <a:bodyPr/>
                    <a:lstStyle/>
                    <a:p>
                      <a:pPr marL="0" marR="0" algn="ctr">
                        <a:lnSpc>
                          <a:spcPct val="100000"/>
                        </a:lnSpc>
                        <a:spcBef>
                          <a:spcPts val="0"/>
                        </a:spcBef>
                        <a:spcAft>
                          <a:spcPts val="0"/>
                        </a:spcAft>
                      </a:pPr>
                      <a:endParaRPr lang="en-US" sz="12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latinLnBrk="1">
                        <a:lnSpc>
                          <a:spcPct val="100000"/>
                        </a:lnSpc>
                        <a:spcBef>
                          <a:spcPts val="0"/>
                        </a:spcBef>
                        <a:spcAft>
                          <a:spcPts val="0"/>
                        </a:spcAft>
                      </a:pPr>
                      <a:r>
                        <a:rPr lang="en-US" sz="1600" b="1" dirty="0" smtClean="0">
                          <a:latin typeface="Times New Roman"/>
                          <a:ea typeface="SimSun"/>
                        </a:rPr>
                        <a:t>Extended </a:t>
                      </a:r>
                      <a:endParaRPr lang="en-US" sz="1600" dirty="0">
                        <a:latin typeface="Times New Roman"/>
                        <a:ea typeface="SimSun"/>
                      </a:endParaRPr>
                    </a:p>
                    <a:p>
                      <a:pPr marL="0" marR="0" algn="ctr" latinLnBrk="1">
                        <a:lnSpc>
                          <a:spcPct val="100000"/>
                        </a:lnSpc>
                        <a:spcBef>
                          <a:spcPts val="0"/>
                        </a:spcBef>
                        <a:spcAft>
                          <a:spcPts val="0"/>
                        </a:spcAft>
                      </a:pPr>
                      <a:r>
                        <a:rPr lang="en-US" sz="1600" b="1" dirty="0" smtClean="0">
                          <a:latin typeface="Times New Roman"/>
                          <a:ea typeface="SimSun"/>
                        </a:rPr>
                        <a:t>Model with    Demographics</a:t>
                      </a:r>
                      <a:endParaRPr lang="en-US" sz="1600" dirty="0">
                        <a:latin typeface="Times New Roman"/>
                        <a:ea typeface="SimSu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latinLnBrk="1">
                        <a:lnSpc>
                          <a:spcPct val="100000"/>
                        </a:lnSpc>
                        <a:spcBef>
                          <a:spcPts val="0"/>
                        </a:spcBef>
                        <a:spcAft>
                          <a:spcPts val="0"/>
                        </a:spcAft>
                      </a:pPr>
                      <a:r>
                        <a:rPr lang="en-US" sz="1600" b="1" dirty="0">
                          <a:latin typeface="Times New Roman"/>
                          <a:ea typeface="SimSun"/>
                        </a:rPr>
                        <a:t>Hybrid </a:t>
                      </a:r>
                      <a:endParaRPr lang="en-US" sz="1600" dirty="0">
                        <a:latin typeface="Times New Roman"/>
                        <a:ea typeface="SimSun"/>
                      </a:endParaRPr>
                    </a:p>
                    <a:p>
                      <a:pPr marL="0" marR="0" algn="ctr" latinLnBrk="1">
                        <a:lnSpc>
                          <a:spcPct val="100000"/>
                        </a:lnSpc>
                        <a:spcBef>
                          <a:spcPts val="0"/>
                        </a:spcBef>
                        <a:spcAft>
                          <a:spcPts val="0"/>
                        </a:spcAft>
                      </a:pPr>
                      <a:r>
                        <a:rPr lang="en-US" sz="1600" b="1" dirty="0">
                          <a:latin typeface="Times New Roman"/>
                          <a:ea typeface="SimSun"/>
                        </a:rPr>
                        <a:t>Model</a:t>
                      </a:r>
                      <a:endParaRPr lang="en-US" sz="1600" dirty="0">
                        <a:latin typeface="Times New Roman"/>
                        <a:ea typeface="SimSu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latinLnBrk="1">
                        <a:lnSpc>
                          <a:spcPct val="100000"/>
                        </a:lnSpc>
                        <a:spcBef>
                          <a:spcPts val="0"/>
                        </a:spcBef>
                        <a:spcAft>
                          <a:spcPts val="0"/>
                        </a:spcAft>
                      </a:pPr>
                      <a:r>
                        <a:rPr lang="en-US" sz="1600" b="1" dirty="0" smtClean="0">
                          <a:latin typeface="Times New Roman"/>
                          <a:ea typeface="SimSun"/>
                        </a:rPr>
                        <a:t>BLP</a:t>
                      </a:r>
                      <a:endParaRPr lang="en-US" sz="1600" dirty="0">
                        <a:latin typeface="Times New Roman"/>
                        <a:ea typeface="SimSu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latinLnBrk="1">
                        <a:lnSpc>
                          <a:spcPct val="100000"/>
                        </a:lnSpc>
                        <a:spcBef>
                          <a:spcPts val="0"/>
                        </a:spcBef>
                        <a:spcAft>
                          <a:spcPts val="0"/>
                        </a:spcAft>
                      </a:pPr>
                      <a:r>
                        <a:rPr lang="en-US" sz="1600" b="1" dirty="0">
                          <a:latin typeface="Times New Roman"/>
                          <a:ea typeface="SimSun"/>
                        </a:rPr>
                        <a:t>PCM</a:t>
                      </a:r>
                      <a:endParaRPr lang="en-US" sz="1600" dirty="0">
                        <a:latin typeface="Times New Roman"/>
                        <a:ea typeface="SimSu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latinLnBrk="1">
                        <a:lnSpc>
                          <a:spcPct val="100000"/>
                        </a:lnSpc>
                        <a:spcBef>
                          <a:spcPts val="0"/>
                        </a:spcBef>
                        <a:spcAft>
                          <a:spcPts val="0"/>
                        </a:spcAft>
                      </a:pPr>
                      <a:endParaRPr lang="en-US" sz="800" b="1" dirty="0" smtClean="0">
                        <a:latin typeface="Times New Roman"/>
                        <a:ea typeface="SimSun"/>
                      </a:endParaRPr>
                    </a:p>
                    <a:p>
                      <a:pPr marL="0" marR="0" algn="ctr" latinLnBrk="1">
                        <a:lnSpc>
                          <a:spcPct val="100000"/>
                        </a:lnSpc>
                        <a:spcBef>
                          <a:spcPts val="0"/>
                        </a:spcBef>
                        <a:spcAft>
                          <a:spcPts val="0"/>
                        </a:spcAft>
                      </a:pPr>
                      <a:r>
                        <a:rPr lang="en-US" sz="1600" b="1" dirty="0" smtClean="0">
                          <a:latin typeface="Times New Roman"/>
                          <a:ea typeface="SimSun"/>
                        </a:rPr>
                        <a:t>Nested </a:t>
                      </a:r>
                    </a:p>
                    <a:p>
                      <a:pPr marL="0" marR="0" algn="ctr" latinLnBrk="1">
                        <a:lnSpc>
                          <a:spcPct val="100000"/>
                        </a:lnSpc>
                        <a:spcBef>
                          <a:spcPts val="0"/>
                        </a:spcBef>
                        <a:spcAft>
                          <a:spcPts val="0"/>
                        </a:spcAft>
                      </a:pPr>
                      <a:r>
                        <a:rPr lang="en-US" sz="1600" b="1" dirty="0" err="1" smtClean="0">
                          <a:latin typeface="Times New Roman"/>
                          <a:ea typeface="SimSun"/>
                        </a:rPr>
                        <a:t>Logit</a:t>
                      </a:r>
                      <a:endParaRPr lang="en-US" sz="16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914400" rtl="0" eaLnBrk="1" latinLnBrk="1" hangingPunct="1">
                        <a:lnSpc>
                          <a:spcPct val="100000"/>
                        </a:lnSpc>
                        <a:spcBef>
                          <a:spcPts val="0"/>
                        </a:spcBef>
                        <a:spcAft>
                          <a:spcPts val="0"/>
                        </a:spcAft>
                      </a:pPr>
                      <a:endParaRPr lang="en-US" sz="1600" b="1" kern="1200" dirty="0" smtClean="0">
                        <a:solidFill>
                          <a:schemeClr val="tx1"/>
                        </a:solidFill>
                        <a:latin typeface="Times New Roman"/>
                        <a:ea typeface="SimSun"/>
                        <a:cs typeface="+mn-cs"/>
                      </a:endParaRPr>
                    </a:p>
                    <a:p>
                      <a:pPr marL="0" marR="0" algn="ctr" defTabSz="914400" rtl="0" eaLnBrk="1" latinLnBrk="1" hangingPunct="1">
                        <a:lnSpc>
                          <a:spcPct val="100000"/>
                        </a:lnSpc>
                        <a:spcBef>
                          <a:spcPts val="0"/>
                        </a:spcBef>
                        <a:spcAft>
                          <a:spcPts val="0"/>
                        </a:spcAft>
                      </a:pPr>
                      <a:r>
                        <a:rPr lang="en-US" sz="1600" b="1" kern="1200" dirty="0" smtClean="0">
                          <a:solidFill>
                            <a:schemeClr val="tx1"/>
                          </a:solidFill>
                          <a:latin typeface="Times New Roman"/>
                          <a:ea typeface="SimSun"/>
                          <a:cs typeface="+mn-cs"/>
                        </a:rPr>
                        <a:t>OLS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8217">
                <a:tc>
                  <a:txBody>
                    <a:bodyPr/>
                    <a:lstStyle/>
                    <a:p>
                      <a:pPr marL="0" marR="0" algn="ctr">
                        <a:lnSpc>
                          <a:spcPct val="115000"/>
                        </a:lnSpc>
                        <a:spcBef>
                          <a:spcPts val="200"/>
                        </a:spcBef>
                        <a:spcAft>
                          <a:spcPts val="200"/>
                        </a:spcAft>
                      </a:pPr>
                      <a:r>
                        <a:rPr lang="en-US" sz="1600" b="1" dirty="0">
                          <a:latin typeface="Times New Roman"/>
                          <a:ea typeface="SimSun"/>
                        </a:rPr>
                        <a:t>RMSE</a:t>
                      </a:r>
                      <a:endParaRPr lang="en-US" sz="12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defTabSz="914400" rtl="0" eaLnBrk="1" latinLnBrk="1" hangingPunct="1">
                        <a:lnSpc>
                          <a:spcPct val="115000"/>
                        </a:lnSpc>
                        <a:spcBef>
                          <a:spcPts val="200"/>
                        </a:spcBef>
                        <a:spcAft>
                          <a:spcPts val="200"/>
                        </a:spcAft>
                      </a:pPr>
                      <a:r>
                        <a:rPr lang="en-US" sz="1600" kern="1200" dirty="0" smtClean="0">
                          <a:solidFill>
                            <a:schemeClr val="tx1"/>
                          </a:solidFill>
                          <a:latin typeface="Times New Roman"/>
                          <a:ea typeface="SimSun"/>
                          <a:cs typeface="+mn-cs"/>
                        </a:rPr>
                        <a:t>0.0347</a:t>
                      </a:r>
                      <a:endParaRPr lang="en-US" sz="1600" kern="1200" dirty="0">
                        <a:solidFill>
                          <a:schemeClr val="tx1"/>
                        </a:solidFill>
                        <a:latin typeface="Times New Roman"/>
                        <a:ea typeface="SimSun"/>
                        <a:cs typeface="+mn-cs"/>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1">
                        <a:alpha val="73000"/>
                      </a:schemeClr>
                    </a:solidFill>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0.0881</a:t>
                      </a:r>
                      <a:endParaRPr lang="en-US" sz="12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7E4E3"/>
                    </a:solidFill>
                  </a:tcPr>
                </a:tc>
                <a:tc>
                  <a:txBody>
                    <a:bodyPr/>
                    <a:lstStyle/>
                    <a:p>
                      <a:pPr marL="0" marR="0" algn="ctr" latinLnBrk="1">
                        <a:lnSpc>
                          <a:spcPct val="115000"/>
                        </a:lnSpc>
                        <a:spcBef>
                          <a:spcPts val="200"/>
                        </a:spcBef>
                        <a:spcAft>
                          <a:spcPts val="200"/>
                        </a:spcAft>
                      </a:pPr>
                      <a:r>
                        <a:rPr lang="en-US" sz="1600" dirty="0" smtClean="0">
                          <a:latin typeface="Times New Roman"/>
                          <a:ea typeface="SimSun"/>
                        </a:rPr>
                        <a:t>0.1011</a:t>
                      </a:r>
                      <a:endParaRPr lang="en-US" sz="12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0.1909</a:t>
                      </a:r>
                      <a:endParaRPr lang="en-US" sz="12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0.2399</a:t>
                      </a:r>
                      <a:endParaRPr lang="en-US" sz="12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0.3215</a:t>
                      </a:r>
                      <a:endParaRPr lang="en-US" sz="1200" dirty="0">
                        <a:latin typeface="Times New Roman"/>
                        <a:ea typeface="SimSu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58217">
                <a:tc>
                  <a:txBody>
                    <a:bodyPr/>
                    <a:lstStyle/>
                    <a:p>
                      <a:pPr marL="0" marR="0" algn="ctr">
                        <a:lnSpc>
                          <a:spcPct val="115000"/>
                        </a:lnSpc>
                        <a:spcBef>
                          <a:spcPts val="200"/>
                        </a:spcBef>
                        <a:spcAft>
                          <a:spcPts val="200"/>
                        </a:spcAft>
                      </a:pPr>
                      <a:r>
                        <a:rPr lang="en-US" sz="1600" b="1" dirty="0">
                          <a:latin typeface="Times New Roman"/>
                          <a:ea typeface="SimSun"/>
                        </a:rPr>
                        <a:t>MSE</a:t>
                      </a:r>
                      <a:endParaRPr lang="en-US" sz="1200" dirty="0">
                        <a:latin typeface="Times New Roman"/>
                        <a:ea typeface="SimSun"/>
                      </a:endParaRPr>
                    </a:p>
                  </a:txBody>
                  <a:tcPr marL="68580" marR="68580" marT="0" marB="0">
                    <a:lnL>
                      <a:noFill/>
                    </a:lnL>
                    <a:lnR>
                      <a:noFill/>
                    </a:lnR>
                    <a:lnT>
                      <a:noFill/>
                    </a:lnT>
                    <a:lnB>
                      <a:noFill/>
                    </a:lnB>
                  </a:tcPr>
                </a:tc>
                <a:tc>
                  <a:txBody>
                    <a:bodyPr/>
                    <a:lstStyle/>
                    <a:p>
                      <a:pPr marL="0" marR="0" algn="ctr" defTabSz="914400" rtl="0" eaLnBrk="1" latinLnBrk="1" hangingPunct="1">
                        <a:lnSpc>
                          <a:spcPct val="115000"/>
                        </a:lnSpc>
                        <a:spcBef>
                          <a:spcPts val="200"/>
                        </a:spcBef>
                        <a:spcAft>
                          <a:spcPts val="200"/>
                        </a:spcAft>
                      </a:pPr>
                      <a:r>
                        <a:rPr lang="en-US" sz="1600" kern="1200" dirty="0" smtClean="0">
                          <a:solidFill>
                            <a:schemeClr val="tx1"/>
                          </a:solidFill>
                          <a:latin typeface="Times New Roman"/>
                          <a:ea typeface="SimSun"/>
                          <a:cs typeface="+mn-cs"/>
                        </a:rPr>
                        <a:t>0.0012</a:t>
                      </a:r>
                      <a:endParaRPr lang="en-US" sz="1600" kern="1200" dirty="0">
                        <a:solidFill>
                          <a:schemeClr val="tx1"/>
                        </a:solidFill>
                        <a:latin typeface="Times New Roman"/>
                        <a:ea typeface="SimSun"/>
                        <a:cs typeface="+mn-cs"/>
                      </a:endParaRPr>
                    </a:p>
                  </a:txBody>
                  <a:tcPr marL="68580" marR="68580" marT="0" marB="0">
                    <a:lnL>
                      <a:noFill/>
                    </a:lnL>
                    <a:lnR>
                      <a:noFill/>
                    </a:lnR>
                    <a:lnT>
                      <a:noFill/>
                    </a:lnT>
                    <a:lnB>
                      <a:noFill/>
                    </a:lnB>
                    <a:solidFill>
                      <a:schemeClr val="accent1">
                        <a:alpha val="73000"/>
                      </a:schemeClr>
                    </a:solidFill>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0.0078</a:t>
                      </a:r>
                      <a:endParaRPr lang="en-US" sz="1200" dirty="0">
                        <a:latin typeface="Times New Roman"/>
                        <a:ea typeface="SimSun"/>
                      </a:endParaRPr>
                    </a:p>
                  </a:txBody>
                  <a:tcPr marL="68580" marR="68580" marT="0" marB="0">
                    <a:lnL>
                      <a:noFill/>
                    </a:lnL>
                    <a:lnR>
                      <a:noFill/>
                    </a:lnR>
                    <a:lnT>
                      <a:noFill/>
                    </a:lnT>
                    <a:lnB>
                      <a:noFill/>
                    </a:lnB>
                    <a:solidFill>
                      <a:srgbClr val="C7E4E3"/>
                    </a:solidFill>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0.0102</a:t>
                      </a:r>
                      <a:endParaRPr lang="en-US" sz="1200" dirty="0">
                        <a:latin typeface="Times New Roman"/>
                        <a:ea typeface="SimSun"/>
                      </a:endParaRPr>
                    </a:p>
                  </a:txBody>
                  <a:tcPr marL="68580" marR="6858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0.0364</a:t>
                      </a:r>
                      <a:endParaRPr lang="en-US" sz="1200" dirty="0">
                        <a:latin typeface="Times New Roman"/>
                        <a:ea typeface="SimSun"/>
                      </a:endParaRPr>
                    </a:p>
                  </a:txBody>
                  <a:tcPr marL="68580" marR="6858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0.0576</a:t>
                      </a:r>
                      <a:endParaRPr lang="en-US" sz="1200" dirty="0">
                        <a:latin typeface="Times New Roman"/>
                        <a:ea typeface="SimSun"/>
                      </a:endParaRPr>
                    </a:p>
                  </a:txBody>
                  <a:tcPr marL="68580" marR="6858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0.1034</a:t>
                      </a:r>
                      <a:endParaRPr lang="en-US" sz="1200" dirty="0">
                        <a:latin typeface="Times New Roman"/>
                        <a:ea typeface="SimSun"/>
                      </a:endParaRPr>
                    </a:p>
                  </a:txBody>
                  <a:tcPr marL="68580" marR="68580" marT="0" marB="0">
                    <a:lnL>
                      <a:noFill/>
                    </a:lnL>
                    <a:lnR>
                      <a:noFill/>
                    </a:lnR>
                    <a:lnT>
                      <a:noFill/>
                    </a:lnT>
                    <a:lnB>
                      <a:noFill/>
                    </a:lnB>
                  </a:tcPr>
                </a:tc>
              </a:tr>
              <a:tr h="258217">
                <a:tc>
                  <a:txBody>
                    <a:bodyPr/>
                    <a:lstStyle/>
                    <a:p>
                      <a:pPr marL="0" marR="0" algn="ctr">
                        <a:lnSpc>
                          <a:spcPct val="115000"/>
                        </a:lnSpc>
                        <a:spcBef>
                          <a:spcPts val="200"/>
                        </a:spcBef>
                        <a:spcAft>
                          <a:spcPts val="200"/>
                        </a:spcAft>
                      </a:pPr>
                      <a:r>
                        <a:rPr lang="en-US" sz="1600" b="1" dirty="0">
                          <a:latin typeface="Times New Roman"/>
                          <a:ea typeface="SimSun"/>
                        </a:rPr>
                        <a:t>MAD</a:t>
                      </a:r>
                      <a:endParaRPr lang="en-US" sz="1200" dirty="0">
                        <a:latin typeface="Times New Roman"/>
                        <a:ea typeface="SimSu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1" hangingPunct="1">
                        <a:lnSpc>
                          <a:spcPct val="115000"/>
                        </a:lnSpc>
                        <a:spcBef>
                          <a:spcPts val="200"/>
                        </a:spcBef>
                        <a:spcAft>
                          <a:spcPts val="200"/>
                        </a:spcAft>
                      </a:pPr>
                      <a:r>
                        <a:rPr lang="en-US" sz="1600" kern="1200" dirty="0" smtClean="0">
                          <a:solidFill>
                            <a:schemeClr val="tx1"/>
                          </a:solidFill>
                          <a:latin typeface="Times New Roman"/>
                          <a:ea typeface="SimSun"/>
                          <a:cs typeface="+mn-cs"/>
                        </a:rPr>
                        <a:t>0.0100</a:t>
                      </a:r>
                      <a:endParaRPr lang="en-US" sz="1600" kern="1200" dirty="0">
                        <a:solidFill>
                          <a:schemeClr val="tx1"/>
                        </a:solidFill>
                        <a:latin typeface="Times New Roman"/>
                        <a:ea typeface="SimSun"/>
                        <a:cs typeface="+mn-cs"/>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alpha val="73000"/>
                      </a:schemeClr>
                    </a:solidFill>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0.0276</a:t>
                      </a:r>
                      <a:endParaRPr lang="en-US" sz="1200" dirty="0">
                        <a:latin typeface="Times New Roman"/>
                        <a:ea typeface="SimSu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7E4E3"/>
                    </a:solidFill>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0.0362</a:t>
                      </a:r>
                      <a:endParaRPr lang="en-US" sz="1200" dirty="0">
                        <a:latin typeface="Times New Roman"/>
                        <a:ea typeface="SimSu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0.0524</a:t>
                      </a:r>
                      <a:endParaRPr lang="en-US" sz="1200" dirty="0">
                        <a:latin typeface="Times New Roman"/>
                        <a:ea typeface="SimSu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0.1311</a:t>
                      </a:r>
                      <a:endParaRPr lang="en-US" sz="1200" dirty="0">
                        <a:latin typeface="Times New Roman"/>
                        <a:ea typeface="SimSu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rPr>
                        <a:t>0.2673</a:t>
                      </a:r>
                      <a:endParaRPr lang="en-US" sz="1200" dirty="0">
                        <a:latin typeface="Times New Roman"/>
                        <a:ea typeface="SimSu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ltGray">
          <a:xfrm>
            <a:off x="1043608" y="1701969"/>
            <a:ext cx="7560840" cy="800219"/>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smtClean="0">
                <a:solidFill>
                  <a:srgbClr val="CC3399"/>
                </a:solidFill>
                <a:latin typeface="Palatino Linotype" pitchFamily="18" charset="0"/>
              </a:rPr>
              <a:t>Economic Models of Discrete Choice:</a:t>
            </a:r>
          </a:p>
          <a:p>
            <a:pPr algn="l">
              <a:spcBef>
                <a:spcPct val="20000"/>
              </a:spcBef>
              <a:buClr>
                <a:srgbClr val="993366"/>
              </a:buClr>
              <a:buFont typeface="Wingdings" pitchFamily="2" charset="2"/>
              <a:buNone/>
            </a:pPr>
            <a:r>
              <a:rPr lang="en-US" altLang="zh-CN" sz="2000" dirty="0" err="1" smtClean="0">
                <a:solidFill>
                  <a:schemeClr val="tx1"/>
                </a:solidFill>
                <a:latin typeface="Palatino Linotype" pitchFamily="18" charset="0"/>
              </a:rPr>
              <a:t>Logit</a:t>
            </a:r>
            <a:r>
              <a:rPr lang="en-US" altLang="zh-CN" sz="2000" dirty="0" smtClean="0">
                <a:solidFill>
                  <a:schemeClr val="tx1"/>
                </a:solidFill>
                <a:latin typeface="Palatino Linotype" pitchFamily="18" charset="0"/>
              </a:rPr>
              <a:t> (McFadden 1974), BLP (1995), PCM (2007), Hybrid (2011)</a:t>
            </a:r>
            <a:endParaRPr lang="en-US" altLang="zh-CN" sz="2000" dirty="0">
              <a:solidFill>
                <a:schemeClr val="tx1"/>
              </a:solidFill>
              <a:latin typeface="Palatino Linotype" pitchFamily="18" charset="0"/>
            </a:endParaRPr>
          </a:p>
        </p:txBody>
      </p:sp>
      <p:sp>
        <p:nvSpPr>
          <p:cNvPr id="8" name="Rectangle 3"/>
          <p:cNvSpPr>
            <a:spLocks noChangeArrowheads="1"/>
          </p:cNvSpPr>
          <p:nvPr/>
        </p:nvSpPr>
        <p:spPr bwMode="ltGray">
          <a:xfrm>
            <a:off x="1043608" y="2922224"/>
            <a:ext cx="7560840" cy="800219"/>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smtClean="0">
                <a:solidFill>
                  <a:srgbClr val="CC3399"/>
                </a:solidFill>
                <a:latin typeface="Palatino Linotype" pitchFamily="18" charset="0"/>
              </a:rPr>
              <a:t>Predictive Power:</a:t>
            </a:r>
          </a:p>
          <a:p>
            <a:pPr algn="l">
              <a:spcBef>
                <a:spcPct val="20000"/>
              </a:spcBef>
              <a:buClr>
                <a:srgbClr val="993366"/>
              </a:buClr>
              <a:buFont typeface="Wingdings" pitchFamily="2" charset="2"/>
              <a:buNone/>
            </a:pPr>
            <a:r>
              <a:rPr lang="en-US" altLang="zh-CN" sz="2000" dirty="0" smtClean="0">
                <a:solidFill>
                  <a:schemeClr val="tx1"/>
                </a:solidFill>
                <a:latin typeface="Palatino Linotype" pitchFamily="18" charset="0"/>
              </a:rPr>
              <a:t>Out-of-Sample prediction, training set size 5669, test set size 2430. </a:t>
            </a:r>
            <a:endParaRPr lang="en-US" altLang="zh-CN" sz="2000" dirty="0">
              <a:solidFill>
                <a:schemeClr val="tx1"/>
              </a:solidFill>
              <a:latin typeface="Palatino Linotype" pitchFamily="18"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40768"/>
          </a:xfrm>
        </p:spPr>
        <p:txBody>
          <a:bodyPr>
            <a:normAutofit fontScale="90000"/>
          </a:bodyPr>
          <a:lstStyle/>
          <a:p>
            <a:r>
              <a:rPr lang="en-US" dirty="0" smtClean="0">
                <a:solidFill>
                  <a:srgbClr val="800080"/>
                </a:solidFill>
                <a:latin typeface="Palatino Linotype" pitchFamily="18" charset="0"/>
              </a:rPr>
              <a:t>Model Comparisons: </a:t>
            </a:r>
            <a:br>
              <a:rPr lang="en-US" dirty="0" smtClean="0">
                <a:solidFill>
                  <a:srgbClr val="800080"/>
                </a:solidFill>
                <a:latin typeface="Palatino Linotype" pitchFamily="18" charset="0"/>
              </a:rPr>
            </a:br>
            <a:r>
              <a:rPr lang="en-US" dirty="0" smtClean="0">
                <a:solidFill>
                  <a:srgbClr val="800080"/>
                </a:solidFill>
                <a:latin typeface="Palatino Linotype" pitchFamily="18" charset="0"/>
              </a:rPr>
              <a:t>Better Utility Models, Better Ranking</a:t>
            </a:r>
            <a:endParaRPr lang="en-US" dirty="0">
              <a:solidFill>
                <a:srgbClr val="800080"/>
              </a:solidFill>
              <a:latin typeface="Palatino Linotype" pitchFamily="18" charset="0"/>
            </a:endParaRPr>
          </a:p>
        </p:txBody>
      </p:sp>
      <p:sp>
        <p:nvSpPr>
          <p:cNvPr id="7" name="灯片编号占位符 6"/>
          <p:cNvSpPr>
            <a:spLocks noGrp="1"/>
          </p:cNvSpPr>
          <p:nvPr>
            <p:ph type="sldNum" sz="quarter" idx="12"/>
          </p:nvPr>
        </p:nvSpPr>
        <p:spPr/>
        <p:txBody>
          <a:bodyPr/>
          <a:lstStyle/>
          <a:p>
            <a:pPr>
              <a:defRPr/>
            </a:pPr>
            <a:fld id="{3F896095-8019-4762-9349-1D15C0883E7C}" type="slidenum">
              <a:rPr lang="en-US" smtClean="0"/>
              <a:pPr>
                <a:defRPr/>
              </a:pPr>
              <a:t>29</a:t>
            </a:fld>
            <a:endParaRPr lang="en-US"/>
          </a:p>
        </p:txBody>
      </p:sp>
      <p:sp>
        <p:nvSpPr>
          <p:cNvPr id="6" name="Rectangle 3"/>
          <p:cNvSpPr>
            <a:spLocks noChangeArrowheads="1"/>
          </p:cNvSpPr>
          <p:nvPr/>
        </p:nvSpPr>
        <p:spPr bwMode="ltGray">
          <a:xfrm>
            <a:off x="1043608" y="1701969"/>
            <a:ext cx="7560840" cy="800219"/>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smtClean="0">
                <a:solidFill>
                  <a:srgbClr val="CC3399"/>
                </a:solidFill>
                <a:latin typeface="Palatino Linotype" pitchFamily="18" charset="0"/>
              </a:rPr>
              <a:t>Economic Models of Discrete Choice:</a:t>
            </a:r>
          </a:p>
          <a:p>
            <a:pPr algn="l">
              <a:spcBef>
                <a:spcPct val="20000"/>
              </a:spcBef>
              <a:buClr>
                <a:srgbClr val="993366"/>
              </a:buClr>
              <a:buFont typeface="Wingdings" pitchFamily="2" charset="2"/>
              <a:buNone/>
            </a:pPr>
            <a:r>
              <a:rPr lang="en-US" altLang="zh-CN" sz="2000" dirty="0" err="1" smtClean="0">
                <a:solidFill>
                  <a:schemeClr val="tx1"/>
                </a:solidFill>
                <a:latin typeface="Palatino Linotype" pitchFamily="18" charset="0"/>
              </a:rPr>
              <a:t>Logit</a:t>
            </a:r>
            <a:r>
              <a:rPr lang="en-US" altLang="zh-CN" sz="2000" dirty="0" smtClean="0">
                <a:solidFill>
                  <a:schemeClr val="tx1"/>
                </a:solidFill>
                <a:latin typeface="Palatino Linotype" pitchFamily="18" charset="0"/>
              </a:rPr>
              <a:t> (McFadden 1974), BLP (1995), PCM (2007), </a:t>
            </a:r>
            <a:r>
              <a:rPr lang="en-US" altLang="zh-CN" sz="2000" b="1" dirty="0" smtClean="0">
                <a:solidFill>
                  <a:schemeClr val="tx1"/>
                </a:solidFill>
                <a:latin typeface="Palatino Linotype" pitchFamily="18" charset="0"/>
              </a:rPr>
              <a:t>Hybrid (2011)</a:t>
            </a:r>
            <a:endParaRPr lang="en-US" altLang="zh-CN" sz="2000" b="1" dirty="0">
              <a:solidFill>
                <a:schemeClr val="tx1"/>
              </a:solidFill>
              <a:latin typeface="Palatino Linotype" pitchFamily="18" charset="0"/>
            </a:endParaRPr>
          </a:p>
        </p:txBody>
      </p:sp>
      <p:sp>
        <p:nvSpPr>
          <p:cNvPr id="8" name="Rectangle 3"/>
          <p:cNvSpPr>
            <a:spLocks noChangeArrowheads="1"/>
          </p:cNvSpPr>
          <p:nvPr/>
        </p:nvSpPr>
        <p:spPr bwMode="ltGray">
          <a:xfrm>
            <a:off x="1043608" y="2772797"/>
            <a:ext cx="7560840" cy="430887"/>
          </a:xfrm>
          <a:prstGeom prst="rect">
            <a:avLst/>
          </a:prstGeom>
          <a:noFill/>
          <a:ln w="9525">
            <a:noFill/>
            <a:miter lim="800000"/>
            <a:headEnd/>
            <a:tailEnd/>
          </a:ln>
        </p:spPr>
        <p:txBody>
          <a:bodyPr wrap="square">
            <a:spAutoFit/>
          </a:bodyPr>
          <a:lstStyle/>
          <a:p>
            <a:pPr algn="l">
              <a:spcBef>
                <a:spcPct val="20000"/>
              </a:spcBef>
              <a:buClr>
                <a:srgbClr val="993366"/>
              </a:buClr>
              <a:buFont typeface="Wingdings" pitchFamily="2" charset="2"/>
              <a:buNone/>
            </a:pPr>
            <a:r>
              <a:rPr lang="en-US" altLang="zh-CN" sz="2200" dirty="0" smtClean="0">
                <a:solidFill>
                  <a:srgbClr val="CC3399"/>
                </a:solidFill>
                <a:latin typeface="Palatino Linotype" pitchFamily="18" charset="0"/>
              </a:rPr>
              <a:t>Ranking Performance:</a:t>
            </a:r>
            <a:r>
              <a:rPr lang="en-US" altLang="zh-CN" sz="2000" dirty="0" smtClean="0">
                <a:solidFill>
                  <a:schemeClr val="tx1"/>
                </a:solidFill>
                <a:latin typeface="Palatino Linotype" pitchFamily="18" charset="0"/>
              </a:rPr>
              <a:t> </a:t>
            </a:r>
            <a:endParaRPr lang="en-US" altLang="zh-CN" sz="2000" dirty="0">
              <a:solidFill>
                <a:schemeClr val="tx1"/>
              </a:solidFill>
              <a:latin typeface="Palatino Linotype"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21917260"/>
              </p:ext>
            </p:extLst>
          </p:nvPr>
        </p:nvGraphicFramePr>
        <p:xfrm>
          <a:off x="1259632" y="3356992"/>
          <a:ext cx="6120680" cy="2976352"/>
        </p:xfrm>
        <a:graphic>
          <a:graphicData uri="http://schemas.openxmlformats.org/drawingml/2006/table">
            <a:tbl>
              <a:tblPr/>
              <a:tblGrid>
                <a:gridCol w="1755906"/>
                <a:gridCol w="1080557"/>
                <a:gridCol w="1080557"/>
                <a:gridCol w="1043158"/>
                <a:gridCol w="1160502"/>
              </a:tblGrid>
              <a:tr h="605111">
                <a:tc>
                  <a:txBody>
                    <a:bodyPr/>
                    <a:lstStyle/>
                    <a:p>
                      <a:pPr marL="0" marR="279400" indent="0" algn="r" defTabSz="914400" rtl="0" eaLnBrk="1" fontAlgn="auto" latinLnBrk="0" hangingPunct="1">
                        <a:lnSpc>
                          <a:spcPct val="115000"/>
                        </a:lnSpc>
                        <a:spcBef>
                          <a:spcPts val="200"/>
                        </a:spcBef>
                        <a:spcAft>
                          <a:spcPts val="200"/>
                        </a:spcAft>
                        <a:buClrTx/>
                        <a:buSzTx/>
                        <a:buFontTx/>
                        <a:buNone/>
                        <a:tabLst/>
                        <a:defRPr/>
                      </a:pPr>
                      <a:r>
                        <a:rPr lang="en-US" sz="1600" b="1" dirty="0" smtClean="0">
                          <a:solidFill>
                            <a:srgbClr val="CC0099"/>
                          </a:solidFill>
                          <a:latin typeface="Times New Roman"/>
                          <a:ea typeface="SimSun"/>
                          <a:cs typeface="Times New Roman"/>
                        </a:rPr>
                        <a:t>Hybrid </a:t>
                      </a:r>
                    </a:p>
                    <a:p>
                      <a:pPr marL="0" marR="279400" indent="0" algn="l" defTabSz="914400" rtl="0" eaLnBrk="1" fontAlgn="auto" latinLnBrk="0" hangingPunct="1">
                        <a:lnSpc>
                          <a:spcPct val="115000"/>
                        </a:lnSpc>
                        <a:spcBef>
                          <a:spcPts val="200"/>
                        </a:spcBef>
                        <a:spcAft>
                          <a:spcPts val="200"/>
                        </a:spcAft>
                        <a:buClrTx/>
                        <a:buSzTx/>
                        <a:buFontTx/>
                        <a:buNone/>
                        <a:tabLst/>
                        <a:defRPr/>
                      </a:pPr>
                      <a:r>
                        <a:rPr lang="en-US" sz="1600" b="1" dirty="0" smtClean="0">
                          <a:latin typeface="Times New Roman"/>
                          <a:ea typeface="SimSun"/>
                          <a:cs typeface="Times New Roman"/>
                        </a:rPr>
                        <a:t>    City</a:t>
                      </a:r>
                      <a:endParaRPr lang="en-US" sz="1600" dirty="0">
                        <a:latin typeface="Times New Roman"/>
                        <a:ea typeface="SimSun"/>
                        <a:cs typeface="Times New Roman"/>
                      </a:endParaRPr>
                    </a:p>
                  </a:txBody>
                  <a:tcPr marL="37070" marR="370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200"/>
                        </a:spcBef>
                        <a:spcAft>
                          <a:spcPts val="200"/>
                        </a:spcAft>
                      </a:pPr>
                      <a:r>
                        <a:rPr lang="en-US" sz="1600" b="1" dirty="0" smtClean="0">
                          <a:latin typeface="Times New Roman"/>
                          <a:ea typeface="SimSun"/>
                          <a:cs typeface="Times New Roman"/>
                        </a:rPr>
                        <a:t>BLP</a:t>
                      </a:r>
                      <a:endParaRPr lang="en-US" sz="1600" dirty="0">
                        <a:latin typeface="Times New Roman"/>
                        <a:ea typeface="SimSun"/>
                        <a:cs typeface="Times New Roman"/>
                      </a:endParaRPr>
                    </a:p>
                  </a:txBody>
                  <a:tcPr marL="37070" marR="370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200"/>
                        </a:spcBef>
                        <a:spcAft>
                          <a:spcPts val="200"/>
                        </a:spcAft>
                      </a:pPr>
                      <a:r>
                        <a:rPr lang="en-US" sz="1600" b="1" dirty="0" smtClean="0">
                          <a:latin typeface="Times New Roman"/>
                          <a:ea typeface="SimSun"/>
                          <a:cs typeface="Times New Roman"/>
                        </a:rPr>
                        <a:t>PCM</a:t>
                      </a:r>
                      <a:endParaRPr lang="en-US" sz="1600" dirty="0">
                        <a:latin typeface="Times New Roman"/>
                        <a:ea typeface="SimSun"/>
                        <a:cs typeface="Times New Roman"/>
                      </a:endParaRPr>
                    </a:p>
                  </a:txBody>
                  <a:tcPr marL="37070" marR="370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200"/>
                        </a:spcBef>
                        <a:spcAft>
                          <a:spcPts val="200"/>
                        </a:spcAft>
                      </a:pPr>
                      <a:r>
                        <a:rPr lang="en-US" sz="1600" b="1" dirty="0" smtClean="0">
                          <a:latin typeface="Times New Roman"/>
                          <a:ea typeface="SimSun"/>
                          <a:cs typeface="Times New Roman"/>
                        </a:rPr>
                        <a:t>Nested </a:t>
                      </a:r>
                      <a:r>
                        <a:rPr lang="en-US" sz="1600" b="1" dirty="0" err="1" smtClean="0">
                          <a:latin typeface="Times New Roman"/>
                          <a:ea typeface="SimSun"/>
                          <a:cs typeface="Times New Roman"/>
                        </a:rPr>
                        <a:t>Logit</a:t>
                      </a:r>
                      <a:endParaRPr lang="en-US" sz="1600" dirty="0">
                        <a:latin typeface="Times New Roman"/>
                        <a:ea typeface="SimSun"/>
                        <a:cs typeface="Times New Roman"/>
                      </a:endParaRPr>
                    </a:p>
                  </a:txBody>
                  <a:tcPr marL="37070" marR="370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200"/>
                        </a:spcBef>
                        <a:spcAft>
                          <a:spcPts val="200"/>
                        </a:spcAft>
                      </a:pPr>
                      <a:r>
                        <a:rPr lang="en-US" sz="1600" b="1" dirty="0" err="1" smtClean="0">
                          <a:latin typeface="Times New Roman"/>
                          <a:ea typeface="SimSun"/>
                          <a:cs typeface="Times New Roman"/>
                        </a:rPr>
                        <a:t>Logit</a:t>
                      </a:r>
                      <a:endParaRPr lang="en-US" sz="1600" dirty="0">
                        <a:latin typeface="Times New Roman"/>
                        <a:ea typeface="SimSun"/>
                        <a:cs typeface="Times New Roman"/>
                      </a:endParaRPr>
                    </a:p>
                  </a:txBody>
                  <a:tcPr marL="37070" marR="370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4097">
                <a:tc>
                  <a:txBody>
                    <a:bodyPr/>
                    <a:lstStyle/>
                    <a:p>
                      <a:pPr marL="0" marR="0" algn="ctr">
                        <a:lnSpc>
                          <a:spcPct val="115000"/>
                        </a:lnSpc>
                        <a:spcBef>
                          <a:spcPts val="200"/>
                        </a:spcBef>
                        <a:spcAft>
                          <a:spcPts val="200"/>
                        </a:spcAft>
                      </a:pPr>
                      <a:r>
                        <a:rPr lang="en-US" sz="1600" dirty="0">
                          <a:latin typeface="Times New Roman"/>
                          <a:ea typeface="SimSun"/>
                          <a:cs typeface="Times New Roman"/>
                        </a:rPr>
                        <a:t>New York</a:t>
                      </a:r>
                    </a:p>
                  </a:txBody>
                  <a:tcPr marL="37070" marR="370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68%</a:t>
                      </a:r>
                      <a:endParaRPr lang="en-US" sz="1600" dirty="0">
                        <a:latin typeface="Times New Roman"/>
                        <a:ea typeface="SimSun"/>
                        <a:cs typeface="Times New Roman"/>
                      </a:endParaRPr>
                    </a:p>
                  </a:txBody>
                  <a:tcPr marL="37070" marR="370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64%</a:t>
                      </a:r>
                      <a:endParaRPr lang="en-US" sz="1600" dirty="0">
                        <a:solidFill>
                          <a:schemeClr val="tx1"/>
                        </a:solidFill>
                        <a:latin typeface="Times New Roman"/>
                        <a:ea typeface="SimSun"/>
                        <a:cs typeface="Times New Roman"/>
                      </a:endParaRPr>
                    </a:p>
                  </a:txBody>
                  <a:tcPr marL="37070" marR="3707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61%</a:t>
                      </a:r>
                      <a:endParaRPr lang="en-US" sz="1600" dirty="0">
                        <a:solidFill>
                          <a:schemeClr val="tx1"/>
                        </a:solidFill>
                        <a:latin typeface="Times New Roman"/>
                        <a:ea typeface="SimSun"/>
                        <a:cs typeface="Times New Roman"/>
                      </a:endParaRPr>
                    </a:p>
                  </a:txBody>
                  <a:tcPr marL="37070" marR="3707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67%</a:t>
                      </a:r>
                      <a:endParaRPr lang="en-US" sz="1600" dirty="0">
                        <a:solidFill>
                          <a:schemeClr val="tx1"/>
                        </a:solidFill>
                        <a:latin typeface="Times New Roman"/>
                        <a:ea typeface="SimSun"/>
                        <a:cs typeface="Times New Roman"/>
                      </a:endParaRPr>
                    </a:p>
                  </a:txBody>
                  <a:tcPr marL="37070" marR="37070" marT="0" marB="0">
                    <a:lnL>
                      <a:noFill/>
                    </a:lnL>
                    <a:lnR>
                      <a:noFill/>
                    </a:lnR>
                    <a:lnT w="12700" cap="flat" cmpd="sng" algn="ctr">
                      <a:solidFill>
                        <a:srgbClr val="000000"/>
                      </a:solidFill>
                      <a:prstDash val="solid"/>
                      <a:round/>
                      <a:headEnd type="none" w="med" len="med"/>
                      <a:tailEnd type="none" w="med" len="med"/>
                    </a:lnT>
                    <a:lnB>
                      <a:noFill/>
                    </a:lnB>
                  </a:tcPr>
                </a:tc>
              </a:tr>
              <a:tr h="254097">
                <a:tc>
                  <a:txBody>
                    <a:bodyPr/>
                    <a:lstStyle/>
                    <a:p>
                      <a:pPr marL="0" marR="0" algn="ctr">
                        <a:lnSpc>
                          <a:spcPct val="115000"/>
                        </a:lnSpc>
                        <a:spcBef>
                          <a:spcPts val="200"/>
                        </a:spcBef>
                        <a:spcAft>
                          <a:spcPts val="200"/>
                        </a:spcAft>
                      </a:pPr>
                      <a:r>
                        <a:rPr lang="en-US" sz="1600">
                          <a:latin typeface="Times New Roman"/>
                          <a:ea typeface="SimSun"/>
                          <a:cs typeface="Times New Roman"/>
                        </a:rPr>
                        <a:t>Los Angeles</a:t>
                      </a:r>
                    </a:p>
                  </a:txBody>
                  <a:tcPr marL="37070" marR="3707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70%</a:t>
                      </a:r>
                      <a:endParaRPr lang="en-US" sz="1600" dirty="0">
                        <a:latin typeface="Times New Roman"/>
                        <a:ea typeface="SimSun"/>
                        <a:cs typeface="Times New Roman"/>
                      </a:endParaRPr>
                    </a:p>
                  </a:txBody>
                  <a:tcPr marL="37070" marR="370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71%</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67%</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73%</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r>
              <a:tr h="254097">
                <a:tc>
                  <a:txBody>
                    <a:bodyPr/>
                    <a:lstStyle/>
                    <a:p>
                      <a:pPr marL="0" marR="0" algn="ctr">
                        <a:lnSpc>
                          <a:spcPct val="115000"/>
                        </a:lnSpc>
                        <a:spcBef>
                          <a:spcPts val="200"/>
                        </a:spcBef>
                        <a:spcAft>
                          <a:spcPts val="200"/>
                        </a:spcAft>
                      </a:pPr>
                      <a:r>
                        <a:rPr lang="en-US" sz="1600" dirty="0" smtClean="0">
                          <a:latin typeface="Times New Roman"/>
                          <a:ea typeface="SimSun"/>
                          <a:cs typeface="Times New Roman"/>
                        </a:rPr>
                        <a:t>SFO</a:t>
                      </a:r>
                      <a:endParaRPr lang="en-US" sz="1600" dirty="0">
                        <a:latin typeface="Times New Roman"/>
                        <a:ea typeface="SimSun"/>
                        <a:cs typeface="Times New Roman"/>
                      </a:endParaRPr>
                    </a:p>
                  </a:txBody>
                  <a:tcPr marL="37070" marR="3707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68%</a:t>
                      </a:r>
                      <a:endParaRPr lang="en-US" sz="1600" dirty="0">
                        <a:latin typeface="Times New Roman"/>
                        <a:ea typeface="SimSun"/>
                        <a:cs typeface="Times New Roman"/>
                      </a:endParaRPr>
                    </a:p>
                  </a:txBody>
                  <a:tcPr marL="37070" marR="370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73%</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78%</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74%</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r>
              <a:tr h="254097">
                <a:tc>
                  <a:txBody>
                    <a:bodyPr/>
                    <a:lstStyle/>
                    <a:p>
                      <a:pPr marL="0" marR="0" algn="ctr">
                        <a:lnSpc>
                          <a:spcPct val="115000"/>
                        </a:lnSpc>
                        <a:spcBef>
                          <a:spcPts val="200"/>
                        </a:spcBef>
                        <a:spcAft>
                          <a:spcPts val="200"/>
                        </a:spcAft>
                      </a:pPr>
                      <a:r>
                        <a:rPr lang="en-US" sz="1600">
                          <a:latin typeface="Times New Roman"/>
                          <a:ea typeface="SimSun"/>
                          <a:cs typeface="Times New Roman"/>
                        </a:rPr>
                        <a:t>Orlando</a:t>
                      </a:r>
                    </a:p>
                  </a:txBody>
                  <a:tcPr marL="37070" marR="3707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72%</a:t>
                      </a:r>
                      <a:endParaRPr lang="en-US" sz="1600" dirty="0">
                        <a:latin typeface="Times New Roman"/>
                        <a:ea typeface="SimSun"/>
                        <a:cs typeface="Times New Roman"/>
                      </a:endParaRPr>
                    </a:p>
                  </a:txBody>
                  <a:tcPr marL="37070" marR="370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65%</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76%</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70%</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r>
              <a:tr h="254097">
                <a:tc>
                  <a:txBody>
                    <a:bodyPr/>
                    <a:lstStyle/>
                    <a:p>
                      <a:pPr marL="0" marR="0" algn="ctr">
                        <a:lnSpc>
                          <a:spcPct val="115000"/>
                        </a:lnSpc>
                        <a:spcBef>
                          <a:spcPts val="200"/>
                        </a:spcBef>
                        <a:spcAft>
                          <a:spcPts val="200"/>
                        </a:spcAft>
                      </a:pPr>
                      <a:r>
                        <a:rPr lang="en-US" sz="1600">
                          <a:latin typeface="Times New Roman"/>
                          <a:ea typeface="SimSun"/>
                          <a:cs typeface="Times New Roman"/>
                        </a:rPr>
                        <a:t>New Orleans</a:t>
                      </a:r>
                    </a:p>
                  </a:txBody>
                  <a:tcPr marL="37070" marR="3707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70%</a:t>
                      </a:r>
                      <a:endParaRPr lang="en-US" sz="1600" dirty="0">
                        <a:latin typeface="Times New Roman"/>
                        <a:ea typeface="SimSun"/>
                        <a:cs typeface="Times New Roman"/>
                      </a:endParaRPr>
                    </a:p>
                  </a:txBody>
                  <a:tcPr marL="37070" marR="3707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66%</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68%</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69%</a:t>
                      </a:r>
                      <a:endParaRPr lang="en-US" sz="1600" dirty="0">
                        <a:solidFill>
                          <a:schemeClr val="tx1"/>
                        </a:solidFill>
                        <a:latin typeface="Times New Roman"/>
                        <a:ea typeface="SimSun"/>
                        <a:cs typeface="Times New Roman"/>
                      </a:endParaRPr>
                    </a:p>
                  </a:txBody>
                  <a:tcPr marL="37070" marR="37070" marT="0" marB="0">
                    <a:lnL>
                      <a:noFill/>
                    </a:lnL>
                    <a:lnR>
                      <a:noFill/>
                    </a:lnR>
                    <a:lnT>
                      <a:noFill/>
                    </a:lnT>
                    <a:lnB>
                      <a:noFill/>
                    </a:lnB>
                  </a:tcPr>
                </a:tc>
              </a:tr>
              <a:tr h="351008">
                <a:tc>
                  <a:txBody>
                    <a:bodyPr/>
                    <a:lstStyle/>
                    <a:p>
                      <a:pPr marL="0" marR="0" algn="ctr">
                        <a:lnSpc>
                          <a:spcPct val="115000"/>
                        </a:lnSpc>
                        <a:spcBef>
                          <a:spcPts val="200"/>
                        </a:spcBef>
                        <a:spcAft>
                          <a:spcPts val="200"/>
                        </a:spcAft>
                      </a:pPr>
                      <a:r>
                        <a:rPr lang="en-US" sz="1600" dirty="0">
                          <a:latin typeface="Times New Roman"/>
                          <a:ea typeface="SimSun"/>
                          <a:cs typeface="Times New Roman"/>
                        </a:rPr>
                        <a:t>Salt Lake City</a:t>
                      </a:r>
                    </a:p>
                  </a:txBody>
                  <a:tcPr marL="37070" marR="3707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64%</a:t>
                      </a:r>
                      <a:endParaRPr lang="en-US" sz="1600" dirty="0">
                        <a:latin typeface="Times New Roman"/>
                        <a:ea typeface="SimSun"/>
                        <a:cs typeface="Times New Roman"/>
                      </a:endParaRPr>
                    </a:p>
                  </a:txBody>
                  <a:tcPr marL="37070" marR="3707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69%</a:t>
                      </a:r>
                      <a:endParaRPr lang="en-US" sz="1600" dirty="0">
                        <a:solidFill>
                          <a:schemeClr val="tx1"/>
                        </a:solidFill>
                        <a:latin typeface="Times New Roman"/>
                        <a:ea typeface="SimSun"/>
                        <a:cs typeface="Times New Roman"/>
                      </a:endParaRPr>
                    </a:p>
                  </a:txBody>
                  <a:tcPr marL="37070" marR="3707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62%</a:t>
                      </a:r>
                      <a:endParaRPr lang="en-US" sz="1600" dirty="0">
                        <a:solidFill>
                          <a:schemeClr val="tx1"/>
                        </a:solidFill>
                        <a:latin typeface="Times New Roman"/>
                        <a:ea typeface="SimSun"/>
                        <a:cs typeface="Times New Roman"/>
                      </a:endParaRPr>
                    </a:p>
                  </a:txBody>
                  <a:tcPr marL="37070" marR="3707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solidFill>
                            <a:schemeClr val="tx1"/>
                          </a:solidFill>
                          <a:latin typeface="Times New Roman"/>
                          <a:ea typeface="SimSun"/>
                          <a:cs typeface="Times New Roman"/>
                        </a:rPr>
                        <a:t>65%</a:t>
                      </a:r>
                      <a:endParaRPr lang="en-US" sz="1600" dirty="0">
                        <a:solidFill>
                          <a:schemeClr val="tx1"/>
                        </a:solidFill>
                        <a:latin typeface="Times New Roman"/>
                        <a:ea typeface="SimSun"/>
                        <a:cs typeface="Times New Roman"/>
                      </a:endParaRPr>
                    </a:p>
                  </a:txBody>
                  <a:tcPr marL="37070" marR="37070" marT="0" marB="0">
                    <a:lnL>
                      <a:noFill/>
                    </a:lnL>
                    <a:lnR>
                      <a:noFill/>
                    </a:lnR>
                    <a:lnT>
                      <a:noFill/>
                    </a:lnT>
                    <a:lnB w="12700" cap="flat" cmpd="sng" algn="ctr">
                      <a:solidFill>
                        <a:srgbClr val="000000"/>
                      </a:solidFill>
                      <a:prstDash val="solid"/>
                      <a:round/>
                      <a:headEnd type="none" w="med" len="med"/>
                      <a:tailEnd type="none" w="med" len="med"/>
                    </a:lnB>
                  </a:tcPr>
                </a:tc>
              </a:tr>
              <a:tr h="554227">
                <a:tc>
                  <a:txBody>
                    <a:bodyPr/>
                    <a:lstStyle/>
                    <a:p>
                      <a:pPr marL="0" marR="0" algn="ctr">
                        <a:lnSpc>
                          <a:spcPct val="115000"/>
                        </a:lnSpc>
                        <a:spcBef>
                          <a:spcPts val="200"/>
                        </a:spcBef>
                        <a:spcAft>
                          <a:spcPts val="200"/>
                        </a:spcAft>
                      </a:pPr>
                      <a:r>
                        <a:rPr lang="en-US" sz="1600">
                          <a:latin typeface="Times New Roman"/>
                          <a:ea typeface="SimSun"/>
                          <a:cs typeface="Times New Roman"/>
                        </a:rPr>
                        <a:t>Significance Level</a:t>
                      </a:r>
                    </a:p>
                  </a:txBody>
                  <a:tcPr marL="37070" marR="37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P=0.05</a:t>
                      </a:r>
                    </a:p>
                    <a:p>
                      <a:pPr marL="0" marR="0" algn="ctr" latinLnBrk="1">
                        <a:lnSpc>
                          <a:spcPct val="115000"/>
                        </a:lnSpc>
                        <a:spcBef>
                          <a:spcPts val="200"/>
                        </a:spcBef>
                        <a:spcAft>
                          <a:spcPts val="200"/>
                        </a:spcAft>
                      </a:pPr>
                      <a:r>
                        <a:rPr lang="en-US" sz="1600" dirty="0" smtClean="0">
                          <a:latin typeface="SimSun"/>
                          <a:ea typeface="SimSun"/>
                          <a:cs typeface="Times New Roman"/>
                        </a:rPr>
                        <a:t>≥</a:t>
                      </a:r>
                      <a:r>
                        <a:rPr lang="en-US" sz="1600" dirty="0" smtClean="0">
                          <a:latin typeface="Times New Roman"/>
                          <a:ea typeface="SimSun"/>
                          <a:cs typeface="Times New Roman"/>
                        </a:rPr>
                        <a:t> 59%</a:t>
                      </a:r>
                    </a:p>
                  </a:txBody>
                  <a:tcPr marL="37070" marR="37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P=0.01</a:t>
                      </a:r>
                    </a:p>
                    <a:p>
                      <a:pPr marL="0" marR="0" algn="ctr" latinLnBrk="1">
                        <a:lnSpc>
                          <a:spcPct val="115000"/>
                        </a:lnSpc>
                        <a:spcBef>
                          <a:spcPts val="200"/>
                        </a:spcBef>
                        <a:spcAft>
                          <a:spcPts val="200"/>
                        </a:spcAft>
                      </a:pPr>
                      <a:r>
                        <a:rPr lang="en-US" sz="1600" dirty="0" smtClean="0">
                          <a:latin typeface="SimSun"/>
                          <a:ea typeface="SimSun"/>
                          <a:cs typeface="Times New Roman"/>
                        </a:rPr>
                        <a:t>≥</a:t>
                      </a:r>
                      <a:r>
                        <a:rPr lang="en-US" sz="1600" dirty="0" smtClean="0">
                          <a:latin typeface="Times New Roman"/>
                          <a:ea typeface="SimSun"/>
                          <a:cs typeface="Times New Roman"/>
                        </a:rPr>
                        <a:t> 62%</a:t>
                      </a:r>
                    </a:p>
                  </a:txBody>
                  <a:tcPr marL="37070" marR="37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atinLnBrk="1">
                        <a:lnSpc>
                          <a:spcPct val="115000"/>
                        </a:lnSpc>
                        <a:spcBef>
                          <a:spcPts val="200"/>
                        </a:spcBef>
                        <a:spcAft>
                          <a:spcPts val="200"/>
                        </a:spcAft>
                      </a:pPr>
                      <a:r>
                        <a:rPr lang="en-US" sz="1600" dirty="0" smtClean="0">
                          <a:latin typeface="Times New Roman"/>
                          <a:ea typeface="SimSun"/>
                          <a:cs typeface="Times New Roman"/>
                        </a:rPr>
                        <a:t>P=0.001</a:t>
                      </a:r>
                    </a:p>
                    <a:p>
                      <a:pPr marL="0" marR="0" latinLnBrk="1">
                        <a:lnSpc>
                          <a:spcPct val="115000"/>
                        </a:lnSpc>
                        <a:spcBef>
                          <a:spcPts val="200"/>
                        </a:spcBef>
                        <a:spcAft>
                          <a:spcPts val="200"/>
                        </a:spcAft>
                      </a:pPr>
                      <a:r>
                        <a:rPr lang="en-US" sz="1600" dirty="0" smtClean="0">
                          <a:latin typeface="SimSun"/>
                          <a:ea typeface="SimSun"/>
                          <a:cs typeface="Times New Roman"/>
                        </a:rPr>
                        <a:t>≥</a:t>
                      </a:r>
                      <a:r>
                        <a:rPr lang="en-US" sz="1600" dirty="0" smtClean="0">
                          <a:latin typeface="Times New Roman"/>
                          <a:ea typeface="SimSun"/>
                          <a:cs typeface="Times New Roman"/>
                        </a:rPr>
                        <a:t> 66%</a:t>
                      </a:r>
                    </a:p>
                  </a:txBody>
                  <a:tcPr marL="37070" marR="370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15000"/>
                        </a:lnSpc>
                        <a:spcBef>
                          <a:spcPts val="200"/>
                        </a:spcBef>
                        <a:spcAft>
                          <a:spcPts val="200"/>
                        </a:spcAft>
                        <a:buClrTx/>
                        <a:buSzTx/>
                        <a:buFontTx/>
                        <a:buNone/>
                        <a:tabLst/>
                        <a:defRPr/>
                      </a:pPr>
                      <a:r>
                        <a:rPr lang="en-US" sz="1600" dirty="0" smtClean="0">
                          <a:latin typeface="Times New Roman"/>
                          <a:ea typeface="SimSun"/>
                          <a:cs typeface="Times New Roman"/>
                        </a:rPr>
                        <a:t>(Sign Test,  N=100)</a:t>
                      </a:r>
                    </a:p>
                  </a:txBody>
                  <a:tcPr marL="37070" marR="370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直接连接符 10"/>
          <p:cNvCxnSpPr/>
          <p:nvPr/>
        </p:nvCxnSpPr>
        <p:spPr bwMode="auto">
          <a:xfrm>
            <a:off x="1259632" y="3372758"/>
            <a:ext cx="1728192" cy="576064"/>
          </a:xfrm>
          <a:prstGeom prst="line">
            <a:avLst/>
          </a:prstGeom>
          <a:noFill/>
          <a:ln w="9525" cap="flat" cmpd="sng" algn="ctr">
            <a:solidFill>
              <a:schemeClr val="tx1"/>
            </a:solidFill>
            <a:prstDash val="solid"/>
            <a:round/>
            <a:headEnd type="none" w="med" len="med"/>
            <a:tailEnd type="none" w="med" len="med"/>
          </a:ln>
          <a:effectLst/>
        </p:spPr>
      </p:cxnSp>
      <p:sp>
        <p:nvSpPr>
          <p:cNvPr id="3" name="Rectangle 2"/>
          <p:cNvSpPr/>
          <p:nvPr/>
        </p:nvSpPr>
        <p:spPr>
          <a:xfrm>
            <a:off x="408677" y="6396335"/>
            <a:ext cx="7766550" cy="461665"/>
          </a:xfrm>
          <a:prstGeom prst="rect">
            <a:avLst/>
          </a:prstGeom>
        </p:spPr>
        <p:txBody>
          <a:bodyPr wrap="none">
            <a:spAutoFit/>
          </a:bodyPr>
          <a:lstStyle/>
          <a:p>
            <a:r>
              <a:rPr lang="en-US" altLang="zh-CN" dirty="0" smtClean="0">
                <a:solidFill>
                  <a:srgbClr val="CC3399"/>
                </a:solidFill>
                <a:latin typeface="Palatino Linotype" pitchFamily="18" charset="0"/>
              </a:rPr>
              <a:t>We observed that better utility models improve ranking</a:t>
            </a:r>
            <a:endParaRPr 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Grp="1" noChangeArrowheads="1"/>
          </p:cNvSpPr>
          <p:nvPr>
            <p:ph type="title"/>
          </p:nvPr>
        </p:nvSpPr>
        <p:spPr>
          <a:xfrm>
            <a:off x="1655316" y="19031"/>
            <a:ext cx="6121400" cy="830263"/>
          </a:xfrm>
        </p:spPr>
        <p:txBody>
          <a:bodyPr/>
          <a:lstStyle/>
          <a:p>
            <a:pPr eaLnBrk="1" hangingPunct="1"/>
            <a:r>
              <a:rPr lang="en-US" altLang="zh-CN" dirty="0" smtClean="0">
                <a:solidFill>
                  <a:srgbClr val="660066"/>
                </a:solidFill>
                <a:latin typeface="Palatino Linotype" pitchFamily="18" charset="0"/>
                <a:ea typeface="宋体" charset="-122"/>
              </a:rPr>
              <a:t>Recommender Systems?   </a:t>
            </a:r>
          </a:p>
        </p:txBody>
      </p:sp>
      <p:sp>
        <p:nvSpPr>
          <p:cNvPr id="48" name="Rectangle 18"/>
          <p:cNvSpPr>
            <a:spLocks noChangeArrowheads="1"/>
          </p:cNvSpPr>
          <p:nvPr/>
        </p:nvSpPr>
        <p:spPr bwMode="ltGray">
          <a:xfrm>
            <a:off x="755576" y="4108313"/>
            <a:ext cx="7920880" cy="2160591"/>
          </a:xfrm>
          <a:prstGeom prst="rect">
            <a:avLst/>
          </a:prstGeom>
          <a:noFill/>
          <a:ln w="9525">
            <a:noFill/>
            <a:miter lim="800000"/>
            <a:headEnd/>
            <a:tailEnd/>
          </a:ln>
        </p:spPr>
        <p:txBody>
          <a:bodyPr wrap="square">
            <a:spAutoFit/>
          </a:bodyPr>
          <a:lstStyle/>
          <a:p>
            <a:pPr algn="l"/>
            <a:r>
              <a:rPr lang="en-US" altLang="zh-CN" b="1" u="sng" dirty="0" smtClean="0">
                <a:solidFill>
                  <a:schemeClr val="tx1"/>
                </a:solidFill>
                <a:latin typeface="Palatino Linotype" pitchFamily="18" charset="0"/>
              </a:rPr>
              <a:t>Problem</a:t>
            </a:r>
            <a:r>
              <a:rPr lang="en-US" altLang="zh-CN" u="sng" dirty="0" smtClean="0">
                <a:solidFill>
                  <a:schemeClr val="tx1"/>
                </a:solidFill>
                <a:latin typeface="Palatino Linotype" pitchFamily="18" charset="0"/>
              </a:rPr>
              <a:t>:</a:t>
            </a:r>
          </a:p>
          <a:p>
            <a:pPr marL="342900" indent="-342900" algn="l">
              <a:buFont typeface="Arial" pitchFamily="34" charset="0"/>
              <a:buChar char="•"/>
            </a:pPr>
            <a:r>
              <a:rPr lang="en-US" altLang="zh-CN" dirty="0" smtClean="0">
                <a:solidFill>
                  <a:schemeClr val="tx1"/>
                </a:solidFill>
                <a:latin typeface="Palatino Linotype" pitchFamily="18" charset="0"/>
              </a:rPr>
              <a:t>Low purchase frequency for many product types</a:t>
            </a:r>
          </a:p>
          <a:p>
            <a:pPr marL="342900" indent="-342900" algn="l">
              <a:buFont typeface="Arial" pitchFamily="34" charset="0"/>
              <a:buChar char="•"/>
            </a:pPr>
            <a:r>
              <a:rPr lang="en-US" altLang="zh-CN" dirty="0" smtClean="0">
                <a:solidFill>
                  <a:schemeClr val="tx1"/>
                </a:solidFill>
                <a:latin typeface="Palatino Linotype" pitchFamily="18" charset="0"/>
              </a:rPr>
              <a:t>Cold start for new consumers and new products</a:t>
            </a:r>
          </a:p>
          <a:p>
            <a:pPr marL="342900" indent="-342900" algn="l">
              <a:buFont typeface="Arial" pitchFamily="34" charset="0"/>
              <a:buChar char="•"/>
            </a:pPr>
            <a:r>
              <a:rPr lang="en-US" altLang="zh-CN" dirty="0" smtClean="0">
                <a:solidFill>
                  <a:schemeClr val="tx1"/>
                </a:solidFill>
                <a:latin typeface="Palatino Linotype" pitchFamily="18" charset="0"/>
              </a:rPr>
              <a:t>Privacy and data availability:  </a:t>
            </a:r>
            <a:r>
              <a:rPr lang="en-US" altLang="zh-CN" i="1" dirty="0">
                <a:solidFill>
                  <a:schemeClr val="tx1"/>
                </a:solidFill>
                <a:latin typeface="Palatino Linotype" pitchFamily="18" charset="0"/>
              </a:rPr>
              <a:t>Individual-level</a:t>
            </a:r>
            <a:r>
              <a:rPr lang="en-US" altLang="zh-CN" dirty="0">
                <a:solidFill>
                  <a:schemeClr val="tx1"/>
                </a:solidFill>
                <a:latin typeface="Palatino Linotype" pitchFamily="18" charset="0"/>
              </a:rPr>
              <a:t> purchase history to derive  personal preference</a:t>
            </a:r>
            <a:r>
              <a:rPr lang="en-US" altLang="zh-CN" dirty="0" smtClean="0">
                <a:solidFill>
                  <a:schemeClr val="tx1"/>
                </a:solidFill>
                <a:latin typeface="Palatino Linotype" pitchFamily="18" charset="0"/>
              </a:rPr>
              <a:t>.</a:t>
            </a:r>
          </a:p>
        </p:txBody>
      </p:sp>
      <p:pic>
        <p:nvPicPr>
          <p:cNvPr id="1027" name="Picture 3"/>
          <p:cNvPicPr>
            <a:picLocks noChangeAspect="1" noChangeArrowheads="1"/>
          </p:cNvPicPr>
          <p:nvPr/>
        </p:nvPicPr>
        <p:blipFill>
          <a:blip r:embed="rId4" cstate="print"/>
          <a:srcRect l="4981" t="22640" r="78969" b="35032"/>
          <a:stretch>
            <a:fillRect/>
          </a:stretch>
        </p:blipFill>
        <p:spPr bwMode="auto">
          <a:xfrm>
            <a:off x="1187624" y="1157001"/>
            <a:ext cx="1638866" cy="243004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744" t="21454" r="62729" b="70928"/>
          <a:stretch>
            <a:fillRect/>
          </a:stretch>
        </p:blipFill>
        <p:spPr bwMode="auto">
          <a:xfrm>
            <a:off x="3419872" y="1744449"/>
            <a:ext cx="5256584" cy="388407"/>
          </a:xfrm>
          <a:prstGeom prst="rect">
            <a:avLst/>
          </a:prstGeom>
          <a:noFill/>
          <a:ln w="9525">
            <a:solidFill>
              <a:schemeClr val="accent1"/>
            </a:solidFill>
            <a:miter lim="800000"/>
            <a:headEnd/>
            <a:tailEnd/>
          </a:ln>
        </p:spPr>
      </p:pic>
      <p:grpSp>
        <p:nvGrpSpPr>
          <p:cNvPr id="17" name="组合 16"/>
          <p:cNvGrpSpPr/>
          <p:nvPr/>
        </p:nvGrpSpPr>
        <p:grpSpPr>
          <a:xfrm>
            <a:off x="3059832" y="2348880"/>
            <a:ext cx="5813884" cy="1080120"/>
            <a:chOff x="5220072" y="1516316"/>
            <a:chExt cx="3797660" cy="988863"/>
          </a:xfrm>
        </p:grpSpPr>
        <p:pic>
          <p:nvPicPr>
            <p:cNvPr id="16" name="Picture 5"/>
            <p:cNvPicPr>
              <a:picLocks noChangeAspect="1" noChangeArrowheads="1"/>
            </p:cNvPicPr>
            <p:nvPr/>
          </p:nvPicPr>
          <p:blipFill>
            <a:blip r:embed="rId6" cstate="print"/>
            <a:srcRect l="16127" t="18329" r="65642" b="76682"/>
            <a:stretch>
              <a:fillRect/>
            </a:stretch>
          </p:blipFill>
          <p:spPr bwMode="auto">
            <a:xfrm>
              <a:off x="5276314" y="1516316"/>
              <a:ext cx="1872208" cy="28803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l="17529" t="25812" r="45491" b="60257"/>
            <a:stretch>
              <a:fillRect/>
            </a:stretch>
          </p:blipFill>
          <p:spPr bwMode="auto">
            <a:xfrm>
              <a:off x="5220072" y="1700808"/>
              <a:ext cx="3797660" cy="804371"/>
            </a:xfrm>
            <a:prstGeom prst="rect">
              <a:avLst/>
            </a:prstGeom>
            <a:noFill/>
            <a:ln w="9525">
              <a:noFill/>
              <a:miter lim="800000"/>
              <a:headEnd/>
              <a:tailEnd/>
            </a:ln>
          </p:spPr>
        </p:pic>
      </p:grpSp>
      <p:sp>
        <p:nvSpPr>
          <p:cNvPr id="23" name="Oval 15"/>
          <p:cNvSpPr>
            <a:spLocks noChangeAspect="1" noChangeArrowheads="1"/>
          </p:cNvSpPr>
          <p:nvPr/>
        </p:nvSpPr>
        <p:spPr bwMode="ltGray">
          <a:xfrm>
            <a:off x="5436096" y="2492896"/>
            <a:ext cx="3168352" cy="403874"/>
          </a:xfrm>
          <a:prstGeom prst="ellipse">
            <a:avLst/>
          </a:prstGeom>
          <a:noFill/>
          <a:ln w="50800">
            <a:solidFill>
              <a:srgbClr val="CC0099"/>
            </a:solidFill>
            <a:round/>
            <a:headEnd/>
            <a:tailEnd/>
          </a:ln>
        </p:spPr>
        <p:txBody>
          <a:bodyPr anchor="ctr"/>
          <a:lstStyle/>
          <a:p>
            <a:endParaRPr lang="en-US"/>
          </a:p>
        </p:txBody>
      </p:sp>
      <p:sp>
        <p:nvSpPr>
          <p:cNvPr id="20" name="Oval 15"/>
          <p:cNvSpPr>
            <a:spLocks noChangeAspect="1" noChangeArrowheads="1"/>
          </p:cNvSpPr>
          <p:nvPr/>
        </p:nvSpPr>
        <p:spPr bwMode="ltGray">
          <a:xfrm>
            <a:off x="3214223" y="1628800"/>
            <a:ext cx="5606249" cy="504056"/>
          </a:xfrm>
          <a:prstGeom prst="ellipse">
            <a:avLst/>
          </a:prstGeom>
          <a:noFill/>
          <a:ln w="50800">
            <a:solidFill>
              <a:srgbClr val="CC0099"/>
            </a:solidFill>
            <a:round/>
            <a:headEnd/>
            <a:tailEnd/>
          </a:ln>
        </p:spPr>
        <p:txBody>
          <a:bodyPr anchor="ctr"/>
          <a:lstStyle/>
          <a:p>
            <a:endParaRPr lang="en-US"/>
          </a:p>
        </p:txBody>
      </p:sp>
    </p:spTree>
    <p:custDataLst>
      <p:tags r:id="rId1"/>
    </p:custData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97367973-EB82-4FF9-999E-675720189805}" type="slidenum">
              <a:rPr lang="en-US" smtClean="0"/>
              <a:pPr>
                <a:defRPr/>
              </a:pPr>
              <a:t>30</a:t>
            </a:fld>
            <a:endParaRPr lang="en-US"/>
          </a:p>
        </p:txBody>
      </p:sp>
      <p:sp>
        <p:nvSpPr>
          <p:cNvPr id="4" name="Rectangle 6"/>
          <p:cNvSpPr>
            <a:spLocks noChangeArrowheads="1"/>
          </p:cNvSpPr>
          <p:nvPr/>
        </p:nvSpPr>
        <p:spPr bwMode="ltGray">
          <a:xfrm>
            <a:off x="539552" y="2492896"/>
            <a:ext cx="8407755" cy="707886"/>
          </a:xfrm>
          <a:prstGeom prst="rect">
            <a:avLst/>
          </a:prstGeom>
          <a:noFill/>
          <a:ln w="9525">
            <a:noFill/>
            <a:miter lim="800000"/>
            <a:headEnd/>
            <a:tailEnd/>
          </a:ln>
        </p:spPr>
        <p:txBody>
          <a:bodyPr wrap="square">
            <a:spAutoFit/>
          </a:bodyPr>
          <a:lstStyle/>
          <a:p>
            <a:pPr>
              <a:buClr>
                <a:srgbClr val="CC0099"/>
              </a:buClr>
            </a:pPr>
            <a:r>
              <a:rPr lang="en-US" altLang="zh-CN" sz="4000" b="1" dirty="0" smtClean="0">
                <a:solidFill>
                  <a:schemeClr val="tx1"/>
                </a:solidFill>
                <a:latin typeface="Palatino Linotype" pitchFamily="18" charset="0"/>
              </a:rPr>
              <a:t>Hotel Search Engine Experiments</a:t>
            </a: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714772" y="629816"/>
            <a:ext cx="7313612" cy="854968"/>
          </a:xfrm>
        </p:spPr>
        <p:txBody>
          <a:bodyPr>
            <a:noAutofit/>
          </a:bodyPr>
          <a:lstStyle/>
          <a:p>
            <a:r>
              <a:rPr lang="en-US" altLang="zh-CN" sz="3200" b="1" dirty="0" smtClean="0">
                <a:solidFill>
                  <a:srgbClr val="660066"/>
                </a:solidFill>
                <a:latin typeface="Palatino Linotype" pitchFamily="18" charset="0"/>
                <a:ea typeface="宋体" pitchFamily="2" charset="-122"/>
              </a:rPr>
              <a:t>Impact of Search Engine Design on Consumer Behavior</a:t>
            </a:r>
            <a:endParaRPr lang="en-US" altLang="zh-CN" sz="3200" b="1" dirty="0">
              <a:solidFill>
                <a:srgbClr val="660066"/>
              </a:solidFill>
              <a:latin typeface="Palatino Linotype" pitchFamily="18" charset="0"/>
              <a:ea typeface="宋体" pitchFamily="2" charset="-122"/>
            </a:endParaRPr>
          </a:p>
        </p:txBody>
      </p:sp>
      <p:sp>
        <p:nvSpPr>
          <p:cNvPr id="5" name="灯片编号占位符 4"/>
          <p:cNvSpPr>
            <a:spLocks noGrp="1"/>
          </p:cNvSpPr>
          <p:nvPr>
            <p:ph type="sldNum" sz="quarter" idx="12"/>
          </p:nvPr>
        </p:nvSpPr>
        <p:spPr/>
        <p:txBody>
          <a:bodyPr/>
          <a:lstStyle/>
          <a:p>
            <a:pPr>
              <a:defRPr/>
            </a:pPr>
            <a:fld id="{3F896095-8019-4762-9349-1D15C0883E7C}" type="slidenum">
              <a:rPr lang="en-US" smtClean="0"/>
              <a:pPr>
                <a:defRPr/>
              </a:pPr>
              <a:t>31</a:t>
            </a:fld>
            <a:endParaRPr lang="en-US"/>
          </a:p>
        </p:txBody>
      </p:sp>
      <p:sp>
        <p:nvSpPr>
          <p:cNvPr id="4" name="Rectangle 6"/>
          <p:cNvSpPr>
            <a:spLocks noChangeArrowheads="1"/>
          </p:cNvSpPr>
          <p:nvPr/>
        </p:nvSpPr>
        <p:spPr bwMode="ltGray">
          <a:xfrm>
            <a:off x="1128376" y="2276871"/>
            <a:ext cx="3443625" cy="523220"/>
          </a:xfrm>
          <a:prstGeom prst="rect">
            <a:avLst/>
          </a:prstGeom>
          <a:noFill/>
          <a:ln w="9525">
            <a:noFill/>
            <a:miter lim="800000"/>
            <a:headEnd/>
            <a:tailEnd/>
          </a:ln>
        </p:spPr>
        <p:txBody>
          <a:bodyPr wrap="square">
            <a:spAutoFit/>
          </a:bodyPr>
          <a:lstStyle/>
          <a:p>
            <a:pPr algn="l">
              <a:buClr>
                <a:srgbClr val="CC0099"/>
              </a:buClr>
            </a:pPr>
            <a:r>
              <a:rPr lang="en-US" altLang="zh-CN" sz="2800" dirty="0" smtClean="0">
                <a:solidFill>
                  <a:srgbClr val="CC0099"/>
                </a:solidFill>
                <a:latin typeface="Palatino Linotype" pitchFamily="18" charset="0"/>
              </a:rPr>
              <a:t>Research Question</a:t>
            </a:r>
            <a:endParaRPr lang="en-US" altLang="zh-CN" sz="2800" dirty="0">
              <a:solidFill>
                <a:srgbClr val="CC0099"/>
              </a:solidFill>
              <a:latin typeface="Palatino Linotype" pitchFamily="18" charset="0"/>
            </a:endParaRPr>
          </a:p>
        </p:txBody>
      </p:sp>
      <p:sp>
        <p:nvSpPr>
          <p:cNvPr id="7" name="Content Placeholder 4"/>
          <p:cNvSpPr txBox="1">
            <a:spLocks/>
          </p:cNvSpPr>
          <p:nvPr/>
        </p:nvSpPr>
        <p:spPr bwMode="auto">
          <a:xfrm>
            <a:off x="1362845" y="3154388"/>
            <a:ext cx="7313612" cy="1138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dirty="0" smtClean="0">
                <a:solidFill>
                  <a:schemeClr val="tx1"/>
                </a:solidFill>
                <a:latin typeface="Palatino Linotype" pitchFamily="18" charset="0"/>
                <a:ea typeface="+mn-ea"/>
              </a:rPr>
              <a:t>What is the impact of different ranking mechanisms on consumer online behavior?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714772" y="629816"/>
            <a:ext cx="7313612" cy="854968"/>
          </a:xfrm>
        </p:spPr>
        <p:txBody>
          <a:bodyPr>
            <a:noAutofit/>
          </a:bodyPr>
          <a:lstStyle/>
          <a:p>
            <a:r>
              <a:rPr lang="en-US" altLang="zh-CN" sz="3200" b="1" dirty="0" smtClean="0">
                <a:solidFill>
                  <a:srgbClr val="660066"/>
                </a:solidFill>
                <a:latin typeface="Palatino Linotype" pitchFamily="18" charset="0"/>
                <a:ea typeface="宋体" pitchFamily="2" charset="-122"/>
              </a:rPr>
              <a:t>Impact of Search Engine Design on Consumer Behavior</a:t>
            </a:r>
            <a:endParaRPr lang="en-US" altLang="zh-CN" sz="3200" b="1" dirty="0">
              <a:solidFill>
                <a:srgbClr val="660066"/>
              </a:solidFill>
              <a:latin typeface="Palatino Linotype" pitchFamily="18" charset="0"/>
              <a:ea typeface="宋体" pitchFamily="2" charset="-122"/>
            </a:endParaRPr>
          </a:p>
        </p:txBody>
      </p:sp>
      <p:sp>
        <p:nvSpPr>
          <p:cNvPr id="5" name="灯片编号占位符 4"/>
          <p:cNvSpPr>
            <a:spLocks noGrp="1"/>
          </p:cNvSpPr>
          <p:nvPr>
            <p:ph type="sldNum" sz="quarter" idx="12"/>
          </p:nvPr>
        </p:nvSpPr>
        <p:spPr/>
        <p:txBody>
          <a:bodyPr/>
          <a:lstStyle/>
          <a:p>
            <a:pPr>
              <a:defRPr/>
            </a:pPr>
            <a:fld id="{3F896095-8019-4762-9349-1D15C0883E7C}" type="slidenum">
              <a:rPr lang="en-US" smtClean="0"/>
              <a:pPr>
                <a:defRPr/>
              </a:pPr>
              <a:t>32</a:t>
            </a:fld>
            <a:endParaRPr lang="en-US"/>
          </a:p>
        </p:txBody>
      </p:sp>
      <p:sp>
        <p:nvSpPr>
          <p:cNvPr id="4" name="Rectangle 6"/>
          <p:cNvSpPr>
            <a:spLocks noChangeArrowheads="1"/>
          </p:cNvSpPr>
          <p:nvPr/>
        </p:nvSpPr>
        <p:spPr bwMode="ltGray">
          <a:xfrm>
            <a:off x="912351" y="1959222"/>
            <a:ext cx="6395953" cy="523220"/>
          </a:xfrm>
          <a:prstGeom prst="rect">
            <a:avLst/>
          </a:prstGeom>
          <a:noFill/>
          <a:ln w="9525">
            <a:noFill/>
            <a:miter lim="800000"/>
            <a:headEnd/>
            <a:tailEnd/>
          </a:ln>
        </p:spPr>
        <p:txBody>
          <a:bodyPr wrap="square">
            <a:spAutoFit/>
          </a:bodyPr>
          <a:lstStyle/>
          <a:p>
            <a:pPr algn="l">
              <a:buClr>
                <a:srgbClr val="CC0099"/>
              </a:buClr>
              <a:buFont typeface="Wingdings" pitchFamily="2" charset="2"/>
              <a:buChar char="l"/>
            </a:pPr>
            <a:r>
              <a:rPr lang="en-US" altLang="zh-CN" sz="2800" dirty="0" smtClean="0">
                <a:solidFill>
                  <a:srgbClr val="CC0099"/>
                </a:solidFill>
                <a:latin typeface="Palatino Linotype" pitchFamily="18" charset="0"/>
              </a:rPr>
              <a:t>  Randomized Experiments</a:t>
            </a:r>
            <a:endParaRPr lang="en-US" altLang="zh-CN" sz="2800" dirty="0">
              <a:solidFill>
                <a:srgbClr val="CC0099"/>
              </a:solidFill>
              <a:latin typeface="Palatino Linotype" pitchFamily="18" charset="0"/>
            </a:endParaRPr>
          </a:p>
        </p:txBody>
      </p:sp>
      <p:sp>
        <p:nvSpPr>
          <p:cNvPr id="7" name="Content Placeholder 4"/>
          <p:cNvSpPr txBox="1">
            <a:spLocks/>
          </p:cNvSpPr>
          <p:nvPr/>
        </p:nvSpPr>
        <p:spPr bwMode="auto">
          <a:xfrm>
            <a:off x="1074812" y="2810548"/>
            <a:ext cx="8105700" cy="26346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sz="2200" dirty="0" smtClean="0">
                <a:solidFill>
                  <a:schemeClr val="tx1"/>
                </a:solidFill>
                <a:latin typeface="Palatino Linotype" pitchFamily="18" charset="0"/>
                <a:ea typeface="+mn-ea"/>
              </a:rPr>
              <a:t>890 unique user responses, two-week period </a:t>
            </a:r>
          </a:p>
          <a:p>
            <a:pPr marL="342900" lvl="0" indent="-342900" algn="l" eaLnBrk="0" hangingPunct="0">
              <a:buClr>
                <a:srgbClr val="CC3399"/>
              </a:buClr>
              <a:buSzPct val="200000"/>
              <a:buFont typeface="Arial" pitchFamily="34" charset="0"/>
              <a:buChar char="•"/>
            </a:pPr>
            <a:r>
              <a:rPr lang="en-US" sz="2200" dirty="0" smtClean="0">
                <a:solidFill>
                  <a:schemeClr val="tx1"/>
                </a:solidFill>
                <a:latin typeface="Palatino Linotype" pitchFamily="18" charset="0"/>
                <a:ea typeface="+mn-ea"/>
              </a:rPr>
              <a:t>Hotel search engine designed using Google App Engine</a:t>
            </a:r>
          </a:p>
          <a:p>
            <a:pPr marL="342900" indent="-342900" algn="l" eaLnBrk="0" hangingPunct="0">
              <a:buClr>
                <a:srgbClr val="CC3399"/>
              </a:buClr>
              <a:buSzPct val="200000"/>
              <a:buFont typeface="Arial" pitchFamily="34" charset="0"/>
              <a:buChar char="•"/>
            </a:pPr>
            <a:r>
              <a:rPr lang="en-US" sz="2200" dirty="0" smtClean="0">
                <a:solidFill>
                  <a:schemeClr val="tx1"/>
                </a:solidFill>
                <a:latin typeface="Palatino Linotype" pitchFamily="18" charset="0"/>
              </a:rPr>
              <a:t>Online behavior tracking system</a:t>
            </a:r>
          </a:p>
          <a:p>
            <a:pPr marL="342900" indent="-342900" algn="l" eaLnBrk="0" hangingPunct="0">
              <a:buClr>
                <a:srgbClr val="CC3399"/>
              </a:buClr>
              <a:buSzPct val="200000"/>
              <a:buFont typeface="Arial" pitchFamily="34" charset="0"/>
              <a:buChar char="•"/>
            </a:pPr>
            <a:endParaRPr lang="en-US" sz="2200" dirty="0" smtClean="0">
              <a:solidFill>
                <a:schemeClr val="tx1"/>
              </a:solidFill>
              <a:latin typeface="Palatino Linotype" pitchFamily="18" charset="0"/>
            </a:endParaRPr>
          </a:p>
          <a:p>
            <a:pPr marL="342900" lvl="0" indent="-342900" algn="l" eaLnBrk="0" hangingPunct="0">
              <a:buClr>
                <a:srgbClr val="CC3399"/>
              </a:buClr>
              <a:buSzPct val="200000"/>
              <a:buFont typeface="Arial" pitchFamily="34" charset="0"/>
              <a:buChar char="•"/>
            </a:pPr>
            <a:r>
              <a:rPr lang="en-US" sz="2200" dirty="0" smtClean="0">
                <a:solidFill>
                  <a:schemeClr val="tx1"/>
                </a:solidFill>
                <a:latin typeface="Palatino Linotype" pitchFamily="18" charset="0"/>
                <a:ea typeface="+mn-ea"/>
              </a:rPr>
              <a:t>Subjects recruited online via AMT</a:t>
            </a:r>
          </a:p>
          <a:p>
            <a:pPr marL="342900" lvl="0" indent="-342900" algn="l" eaLnBrk="0" hangingPunct="0">
              <a:buClr>
                <a:srgbClr val="CC3399"/>
              </a:buClr>
              <a:buSzPct val="200000"/>
              <a:buFont typeface="Arial" pitchFamily="34" charset="0"/>
              <a:buChar char="•"/>
            </a:pPr>
            <a:r>
              <a:rPr lang="en-US" sz="2200" dirty="0" smtClean="0">
                <a:solidFill>
                  <a:schemeClr val="tx1"/>
                </a:solidFill>
                <a:latin typeface="Palatino Linotype" pitchFamily="18" charset="0"/>
                <a:ea typeface="+mn-ea"/>
              </a:rPr>
              <a:t>Prescreening spammers (95% approval, </a:t>
            </a:r>
            <a:r>
              <a:rPr lang="en-US" sz="2200" dirty="0" smtClean="0">
                <a:solidFill>
                  <a:schemeClr val="tx1"/>
                </a:solidFill>
                <a:latin typeface="Palatino Linotype" pitchFamily="18" charset="0"/>
              </a:rPr>
              <a:t>&lt;1 min</a:t>
            </a:r>
            <a:r>
              <a:rPr lang="en-US" sz="2200" dirty="0" smtClean="0">
                <a:solidFill>
                  <a:schemeClr val="tx1"/>
                </a:solidFill>
                <a:latin typeface="Palatino Linotype" pitchFamily="18" charset="0"/>
                <a:ea typeface="+mn-ea"/>
              </a:rPr>
              <a:t>)</a:t>
            </a:r>
          </a:p>
          <a:p>
            <a:pPr marL="342900" lvl="0" indent="-342900" algn="l" eaLnBrk="0" hangingPunct="0">
              <a:buClr>
                <a:srgbClr val="CC3399"/>
              </a:buClr>
              <a:buSzPct val="200000"/>
              <a:buFont typeface="Arial" pitchFamily="34" charset="0"/>
              <a:buChar char="•"/>
            </a:pPr>
            <a:endParaRPr lang="en-US" sz="2200" dirty="0" smtClean="0">
              <a:solidFill>
                <a:schemeClr val="tx1"/>
              </a:solidFill>
              <a:latin typeface="Palatino Linotype" pitchFamily="18" charset="0"/>
              <a:ea typeface="+mn-ea"/>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p:cNvSpPr>
            <a:spLocks noGrp="1"/>
          </p:cNvSpPr>
          <p:nvPr>
            <p:ph type="sldNum" sz="quarter" idx="12"/>
          </p:nvPr>
        </p:nvSpPr>
        <p:spPr/>
        <p:txBody>
          <a:bodyPr/>
          <a:lstStyle/>
          <a:p>
            <a:pPr>
              <a:defRPr/>
            </a:pPr>
            <a:fld id="{3F896095-8019-4762-9349-1D15C0883E7C}" type="slidenum">
              <a:rPr lang="en-US" smtClean="0"/>
              <a:pPr>
                <a:defRPr/>
              </a:pPr>
              <a:t>33</a:t>
            </a:fld>
            <a:endParaRPr lang="en-US"/>
          </a:p>
        </p:txBody>
      </p:sp>
      <p:sp>
        <p:nvSpPr>
          <p:cNvPr id="4" name="Rectangle 6"/>
          <p:cNvSpPr>
            <a:spLocks noChangeArrowheads="1"/>
          </p:cNvSpPr>
          <p:nvPr/>
        </p:nvSpPr>
        <p:spPr bwMode="ltGray">
          <a:xfrm>
            <a:off x="768335" y="1599187"/>
            <a:ext cx="6395953" cy="461665"/>
          </a:xfrm>
          <a:prstGeom prst="rect">
            <a:avLst/>
          </a:prstGeom>
          <a:noFill/>
          <a:ln w="9525">
            <a:noFill/>
            <a:miter lim="800000"/>
            <a:headEnd/>
            <a:tailEnd/>
          </a:ln>
        </p:spPr>
        <p:txBody>
          <a:bodyPr wrap="square">
            <a:spAutoFit/>
          </a:bodyPr>
          <a:lstStyle/>
          <a:p>
            <a:pPr algn="l">
              <a:buClr>
                <a:srgbClr val="CC0099"/>
              </a:buClr>
            </a:pPr>
            <a:r>
              <a:rPr lang="en-US" altLang="zh-CN" dirty="0" smtClean="0">
                <a:solidFill>
                  <a:srgbClr val="CC0099"/>
                </a:solidFill>
                <a:latin typeface="Palatino Linotype" pitchFamily="18" charset="0"/>
              </a:rPr>
              <a:t>Randomized Experiments</a:t>
            </a:r>
            <a:endParaRPr lang="en-US" altLang="zh-CN" dirty="0">
              <a:solidFill>
                <a:srgbClr val="CC0099"/>
              </a:solidFill>
              <a:latin typeface="Palatino Linotype" pitchFamily="18" charset="0"/>
            </a:endParaRPr>
          </a:p>
        </p:txBody>
      </p:sp>
      <p:sp>
        <p:nvSpPr>
          <p:cNvPr id="7" name="Content Placeholder 4"/>
          <p:cNvSpPr txBox="1">
            <a:spLocks/>
          </p:cNvSpPr>
          <p:nvPr/>
        </p:nvSpPr>
        <p:spPr bwMode="auto">
          <a:xfrm>
            <a:off x="800713" y="2162476"/>
            <a:ext cx="7529636" cy="546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sz="2000" dirty="0" smtClean="0">
                <a:solidFill>
                  <a:schemeClr val="tx1"/>
                </a:solidFill>
                <a:latin typeface="Palatino Linotype" pitchFamily="18" charset="0"/>
                <a:ea typeface="+mn-ea"/>
              </a:rPr>
              <a:t>Hotel Search Engine Application (</a:t>
            </a:r>
            <a:r>
              <a:rPr kumimoji="1" lang="en-US" altLang="zh-CN" sz="1600" b="1" u="sng" dirty="0" smtClean="0">
                <a:solidFill>
                  <a:schemeClr val="tx1"/>
                </a:solidFill>
                <a:latin typeface="Palatino Linotype" pitchFamily="18" charset="0"/>
              </a:rPr>
              <a:t>http://nyuhotels.appspot.com</a:t>
            </a:r>
            <a:r>
              <a:rPr lang="en-US" sz="2000" dirty="0" smtClean="0">
                <a:solidFill>
                  <a:schemeClr val="tx1"/>
                </a:solidFill>
                <a:latin typeface="Palatino Linotype" pitchFamily="18" charset="0"/>
                <a:ea typeface="+mn-ea"/>
              </a:rPr>
              <a:t>) </a:t>
            </a:r>
          </a:p>
        </p:txBody>
      </p:sp>
      <p:sp>
        <p:nvSpPr>
          <p:cNvPr id="15" name="Oval 8"/>
          <p:cNvSpPr/>
          <p:nvPr/>
        </p:nvSpPr>
        <p:spPr>
          <a:xfrm>
            <a:off x="5767696" y="4293096"/>
            <a:ext cx="1899048" cy="288032"/>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12"/>
          <p:cNvPicPr/>
          <p:nvPr/>
        </p:nvPicPr>
        <p:blipFill>
          <a:blip r:embed="rId4" cstate="print"/>
          <a:srcRect l="13993" t="19018" r="15112" b="10852"/>
          <a:stretch>
            <a:fillRect/>
          </a:stretch>
        </p:blipFill>
        <p:spPr bwMode="auto">
          <a:xfrm>
            <a:off x="975792" y="2708920"/>
            <a:ext cx="7056784" cy="3960440"/>
          </a:xfrm>
          <a:prstGeom prst="rect">
            <a:avLst/>
          </a:prstGeom>
          <a:noFill/>
          <a:ln w="9525">
            <a:noFill/>
            <a:miter lim="800000"/>
            <a:headEnd/>
            <a:tailEnd/>
          </a:ln>
        </p:spPr>
      </p:pic>
      <p:sp>
        <p:nvSpPr>
          <p:cNvPr id="20" name="Oval 8"/>
          <p:cNvSpPr/>
          <p:nvPr/>
        </p:nvSpPr>
        <p:spPr>
          <a:xfrm>
            <a:off x="1009469" y="3356992"/>
            <a:ext cx="1872208" cy="2520280"/>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8"/>
          <p:cNvSpPr/>
          <p:nvPr/>
        </p:nvSpPr>
        <p:spPr>
          <a:xfrm>
            <a:off x="793446" y="5877272"/>
            <a:ext cx="1944216" cy="720080"/>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p:cNvSpPr/>
          <p:nvPr/>
        </p:nvSpPr>
        <p:spPr>
          <a:xfrm>
            <a:off x="141213" y="3947108"/>
            <a:ext cx="914033" cy="634020"/>
          </a:xfrm>
          <a:prstGeom prst="rect">
            <a:avLst/>
          </a:prstGeom>
        </p:spPr>
        <p:txBody>
          <a:bodyPr wrap="none">
            <a:spAutoFit/>
          </a:bodyPr>
          <a:lstStyle/>
          <a:p>
            <a:r>
              <a:rPr lang="en-US" sz="1600" b="1" dirty="0" smtClean="0">
                <a:solidFill>
                  <a:srgbClr val="CC0099"/>
                </a:solidFill>
                <a:latin typeface="Palatino Linotype" pitchFamily="18" charset="0"/>
              </a:rPr>
              <a:t>Search </a:t>
            </a:r>
          </a:p>
          <a:p>
            <a:r>
              <a:rPr lang="en-US" sz="1600" b="1" dirty="0" smtClean="0">
                <a:solidFill>
                  <a:srgbClr val="CC0099"/>
                </a:solidFill>
                <a:latin typeface="Palatino Linotype" pitchFamily="18" charset="0"/>
              </a:rPr>
              <a:t>Context</a:t>
            </a:r>
            <a:endParaRPr lang="en-US" sz="1600" b="1" dirty="0">
              <a:solidFill>
                <a:srgbClr val="CC0099"/>
              </a:solidFill>
            </a:endParaRPr>
          </a:p>
        </p:txBody>
      </p:sp>
      <p:sp>
        <p:nvSpPr>
          <p:cNvPr id="23" name="矩形 22"/>
          <p:cNvSpPr/>
          <p:nvPr/>
        </p:nvSpPr>
        <p:spPr>
          <a:xfrm>
            <a:off x="38621" y="5445224"/>
            <a:ext cx="1016624" cy="634020"/>
          </a:xfrm>
          <a:prstGeom prst="rect">
            <a:avLst/>
          </a:prstGeom>
        </p:spPr>
        <p:txBody>
          <a:bodyPr wrap="none">
            <a:spAutoFit/>
          </a:bodyPr>
          <a:lstStyle/>
          <a:p>
            <a:r>
              <a:rPr lang="en-US" sz="1600" b="1" dirty="0" smtClean="0">
                <a:solidFill>
                  <a:srgbClr val="CC0099"/>
                </a:solidFill>
                <a:latin typeface="Palatino Linotype" pitchFamily="18" charset="0"/>
              </a:rPr>
              <a:t>Ranking</a:t>
            </a:r>
          </a:p>
          <a:p>
            <a:r>
              <a:rPr lang="en-US" sz="1600" b="1" dirty="0" smtClean="0">
                <a:solidFill>
                  <a:srgbClr val="CC0099"/>
                </a:solidFill>
                <a:latin typeface="Palatino Linotype" pitchFamily="18" charset="0"/>
              </a:rPr>
              <a:t>Methods</a:t>
            </a:r>
            <a:endParaRPr lang="en-US" sz="1600" b="1" dirty="0">
              <a:solidFill>
                <a:srgbClr val="CC0099"/>
              </a:solidFill>
            </a:endParaRPr>
          </a:p>
        </p:txBody>
      </p:sp>
      <p:pic>
        <p:nvPicPr>
          <p:cNvPr id="12" name="图片 13"/>
          <p:cNvPicPr/>
          <p:nvPr/>
        </p:nvPicPr>
        <p:blipFill>
          <a:blip r:embed="rId4" cstate="print"/>
          <a:srcRect l="43671" t="31769" r="39371" b="50380"/>
          <a:stretch>
            <a:fillRect/>
          </a:stretch>
        </p:blipFill>
        <p:spPr bwMode="auto">
          <a:xfrm>
            <a:off x="5627027" y="2507644"/>
            <a:ext cx="3376303" cy="2088232"/>
          </a:xfrm>
          <a:prstGeom prst="rect">
            <a:avLst/>
          </a:prstGeom>
          <a:noFill/>
          <a:ln w="9525">
            <a:noFill/>
            <a:miter lim="800000"/>
            <a:headEnd/>
            <a:tailEnd/>
          </a:ln>
        </p:spPr>
      </p:pic>
      <p:sp>
        <p:nvSpPr>
          <p:cNvPr id="16" name="Title 4"/>
          <p:cNvSpPr txBox="1">
            <a:spLocks/>
          </p:cNvSpPr>
          <p:nvPr/>
        </p:nvSpPr>
        <p:spPr bwMode="auto">
          <a:xfrm>
            <a:off x="714772" y="629816"/>
            <a:ext cx="7313612" cy="85496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0" cap="none" spc="0" normalizeH="0" baseline="0" noProof="0" smtClean="0">
                <a:ln>
                  <a:noFill/>
                </a:ln>
                <a:solidFill>
                  <a:srgbClr val="660066"/>
                </a:solidFill>
                <a:effectLst/>
                <a:uLnTx/>
                <a:uFillTx/>
                <a:latin typeface="Palatino Linotype" pitchFamily="18" charset="0"/>
                <a:ea typeface="宋体" pitchFamily="2" charset="-122"/>
                <a:cs typeface="+mj-cs"/>
              </a:rPr>
              <a:t>Impact of Search Engine Design on Consumer Behavior</a:t>
            </a:r>
            <a:endParaRPr kumimoji="0" lang="en-US" altLang="zh-CN" sz="3200" b="1" i="0" u="none" strike="noStrike" kern="0" cap="none" spc="0" normalizeH="0" baseline="0" noProof="0" dirty="0">
              <a:ln>
                <a:noFill/>
              </a:ln>
              <a:solidFill>
                <a:srgbClr val="660066"/>
              </a:solidFill>
              <a:effectLst/>
              <a:uLnTx/>
              <a:uFillTx/>
              <a:latin typeface="Palatino Linotype" pitchFamily="18" charset="0"/>
              <a:ea typeface="宋体" pitchFamily="2" charset="-122"/>
              <a:cs typeface="+mj-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a:spLocks noGrp="1"/>
          </p:cNvSpPr>
          <p:nvPr>
            <p:ph type="title"/>
          </p:nvPr>
        </p:nvSpPr>
        <p:spPr>
          <a:xfrm>
            <a:off x="611560" y="332656"/>
            <a:ext cx="7313612" cy="854968"/>
          </a:xfrm>
        </p:spPr>
        <p:txBody>
          <a:bodyPr>
            <a:noAutofit/>
          </a:bodyPr>
          <a:lstStyle/>
          <a:p>
            <a:r>
              <a:rPr lang="en-US" altLang="zh-CN" sz="3200" b="1" dirty="0" smtClean="0">
                <a:solidFill>
                  <a:srgbClr val="660066"/>
                </a:solidFill>
                <a:latin typeface="Palatino Linotype" pitchFamily="18" charset="0"/>
                <a:ea typeface="宋体" pitchFamily="2" charset="-122"/>
              </a:rPr>
              <a:t>Impact of Search Engine Design on Consumer Behavior</a:t>
            </a:r>
            <a:endParaRPr lang="en-US" altLang="zh-CN" sz="3200" b="1" dirty="0">
              <a:solidFill>
                <a:srgbClr val="660066"/>
              </a:solidFill>
              <a:latin typeface="Palatino Linotype" pitchFamily="18" charset="0"/>
              <a:ea typeface="宋体" pitchFamily="2" charset="-122"/>
            </a:endParaRPr>
          </a:p>
        </p:txBody>
      </p:sp>
      <p:sp>
        <p:nvSpPr>
          <p:cNvPr id="13" name="灯片编号占位符 12"/>
          <p:cNvSpPr>
            <a:spLocks noGrp="1"/>
          </p:cNvSpPr>
          <p:nvPr>
            <p:ph type="sldNum" sz="quarter" idx="12"/>
          </p:nvPr>
        </p:nvSpPr>
        <p:spPr/>
        <p:txBody>
          <a:bodyPr/>
          <a:lstStyle/>
          <a:p>
            <a:pPr>
              <a:defRPr/>
            </a:pPr>
            <a:fld id="{3F896095-8019-4762-9349-1D15C0883E7C}" type="slidenum">
              <a:rPr lang="en-US" smtClean="0"/>
              <a:pPr>
                <a:defRPr/>
              </a:pPr>
              <a:t>34</a:t>
            </a:fld>
            <a:endParaRPr lang="en-US"/>
          </a:p>
        </p:txBody>
      </p:sp>
      <p:pic>
        <p:nvPicPr>
          <p:cNvPr id="8" name="图片 7"/>
          <p:cNvPicPr/>
          <p:nvPr/>
        </p:nvPicPr>
        <p:blipFill>
          <a:blip r:embed="rId4" cstate="print"/>
          <a:srcRect l="25166" t="13390" r="26610" b="11380"/>
          <a:stretch>
            <a:fillRect/>
          </a:stretch>
        </p:blipFill>
        <p:spPr bwMode="auto">
          <a:xfrm>
            <a:off x="351894" y="1268760"/>
            <a:ext cx="7596190" cy="5373216"/>
          </a:xfrm>
          <a:prstGeom prst="rect">
            <a:avLst/>
          </a:prstGeom>
          <a:noFill/>
          <a:ln w="9525">
            <a:noFill/>
            <a:miter lim="800000"/>
            <a:headEnd/>
            <a:tailEnd/>
          </a:ln>
        </p:spPr>
      </p:pic>
      <p:sp>
        <p:nvSpPr>
          <p:cNvPr id="9" name="Oval 8"/>
          <p:cNvSpPr/>
          <p:nvPr/>
        </p:nvSpPr>
        <p:spPr>
          <a:xfrm>
            <a:off x="4149990" y="6309321"/>
            <a:ext cx="2153548" cy="34888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8"/>
          <p:cNvSpPr/>
          <p:nvPr/>
        </p:nvSpPr>
        <p:spPr>
          <a:xfrm>
            <a:off x="281559" y="2276872"/>
            <a:ext cx="1656184" cy="86409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8"/>
          <p:cNvSpPr/>
          <p:nvPr/>
        </p:nvSpPr>
        <p:spPr>
          <a:xfrm>
            <a:off x="3604184" y="1778865"/>
            <a:ext cx="1899048" cy="50405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8"/>
          <p:cNvSpPr/>
          <p:nvPr/>
        </p:nvSpPr>
        <p:spPr>
          <a:xfrm>
            <a:off x="5275351" y="1423927"/>
            <a:ext cx="651418" cy="3600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8"/>
          <p:cNvSpPr/>
          <p:nvPr/>
        </p:nvSpPr>
        <p:spPr>
          <a:xfrm>
            <a:off x="4017610" y="4221088"/>
            <a:ext cx="1656184" cy="187220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p:cNvSpPr/>
          <p:nvPr/>
        </p:nvSpPr>
        <p:spPr>
          <a:xfrm>
            <a:off x="5978702" y="1196752"/>
            <a:ext cx="1969383" cy="201622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714772" y="629816"/>
            <a:ext cx="7313612" cy="854968"/>
          </a:xfrm>
        </p:spPr>
        <p:txBody>
          <a:bodyPr>
            <a:noAutofit/>
          </a:bodyPr>
          <a:lstStyle/>
          <a:p>
            <a:r>
              <a:rPr lang="en-US" altLang="zh-CN" sz="3200" b="1" dirty="0" smtClean="0">
                <a:solidFill>
                  <a:srgbClr val="660066"/>
                </a:solidFill>
                <a:latin typeface="Palatino Linotype" pitchFamily="18" charset="0"/>
                <a:ea typeface="宋体" pitchFamily="2" charset="-122"/>
              </a:rPr>
              <a:t>Impact of Search Engine Design on Consumer Behavior</a:t>
            </a:r>
            <a:endParaRPr lang="en-US" altLang="zh-CN" sz="3200" b="1" dirty="0">
              <a:solidFill>
                <a:srgbClr val="660066"/>
              </a:solidFill>
              <a:latin typeface="Palatino Linotype" pitchFamily="18" charset="0"/>
              <a:ea typeface="宋体" pitchFamily="2" charset="-122"/>
            </a:endParaRPr>
          </a:p>
        </p:txBody>
      </p:sp>
      <p:sp>
        <p:nvSpPr>
          <p:cNvPr id="5" name="Content Placeholder 4"/>
          <p:cNvSpPr>
            <a:spLocks noGrp="1"/>
          </p:cNvSpPr>
          <p:nvPr>
            <p:ph idx="1"/>
          </p:nvPr>
        </p:nvSpPr>
        <p:spPr>
          <a:xfrm>
            <a:off x="997780" y="2593932"/>
            <a:ext cx="7313612" cy="504056"/>
          </a:xfrm>
        </p:spPr>
        <p:txBody>
          <a:bodyPr>
            <a:normAutofit/>
          </a:bodyPr>
          <a:lstStyle/>
          <a:p>
            <a:pPr>
              <a:buClr>
                <a:srgbClr val="CC3399"/>
              </a:buClr>
              <a:buSzPct val="200000"/>
              <a:buFont typeface="Arial" pitchFamily="34" charset="0"/>
              <a:buChar char="•"/>
            </a:pPr>
            <a:r>
              <a:rPr lang="en-US" sz="2000" dirty="0" smtClean="0">
                <a:latin typeface="Palatino Linotype" pitchFamily="18" charset="0"/>
              </a:rPr>
              <a:t> Ranking Experiment Design (Mixed):</a:t>
            </a:r>
          </a:p>
          <a:p>
            <a:pPr>
              <a:buClr>
                <a:srgbClr val="CC3399"/>
              </a:buClr>
              <a:buSzPct val="200000"/>
              <a:buNone/>
            </a:pPr>
            <a:endParaRPr lang="en-US" sz="2000" dirty="0" smtClean="0">
              <a:latin typeface="Palatino Linotype" pitchFamily="18" charset="0"/>
            </a:endParaRPr>
          </a:p>
        </p:txBody>
      </p:sp>
      <p:sp>
        <p:nvSpPr>
          <p:cNvPr id="7" name="灯片编号占位符 6"/>
          <p:cNvSpPr>
            <a:spLocks noGrp="1"/>
          </p:cNvSpPr>
          <p:nvPr>
            <p:ph type="sldNum" sz="quarter" idx="12"/>
          </p:nvPr>
        </p:nvSpPr>
        <p:spPr/>
        <p:txBody>
          <a:bodyPr/>
          <a:lstStyle/>
          <a:p>
            <a:pPr>
              <a:defRPr/>
            </a:pPr>
            <a:fld id="{3F896095-8019-4762-9349-1D15C0883E7C}" type="slidenum">
              <a:rPr lang="en-US" smtClean="0"/>
              <a:pPr>
                <a:defRPr/>
              </a:pPr>
              <a:t>35</a:t>
            </a:fld>
            <a:endParaRPr lang="en-US"/>
          </a:p>
        </p:txBody>
      </p:sp>
      <p:sp>
        <p:nvSpPr>
          <p:cNvPr id="4" name="Rectangle 6"/>
          <p:cNvSpPr>
            <a:spLocks noChangeArrowheads="1"/>
          </p:cNvSpPr>
          <p:nvPr/>
        </p:nvSpPr>
        <p:spPr bwMode="ltGray">
          <a:xfrm>
            <a:off x="768335" y="1599187"/>
            <a:ext cx="6395953" cy="461665"/>
          </a:xfrm>
          <a:prstGeom prst="rect">
            <a:avLst/>
          </a:prstGeom>
          <a:noFill/>
          <a:ln w="9525">
            <a:noFill/>
            <a:miter lim="800000"/>
            <a:headEnd/>
            <a:tailEnd/>
          </a:ln>
        </p:spPr>
        <p:txBody>
          <a:bodyPr wrap="square">
            <a:spAutoFit/>
          </a:bodyPr>
          <a:lstStyle/>
          <a:p>
            <a:pPr algn="l">
              <a:buClr>
                <a:srgbClr val="CC0099"/>
              </a:buClr>
            </a:pPr>
            <a:r>
              <a:rPr lang="en-US" altLang="zh-CN" dirty="0" smtClean="0">
                <a:solidFill>
                  <a:srgbClr val="CC0099"/>
                </a:solidFill>
                <a:latin typeface="Palatino Linotype" pitchFamily="18" charset="0"/>
              </a:rPr>
              <a:t>Randomized Experiments</a:t>
            </a:r>
            <a:endParaRPr lang="en-US" altLang="zh-CN" dirty="0">
              <a:solidFill>
                <a:srgbClr val="CC0099"/>
              </a:solidFill>
              <a:latin typeface="Palatino Linotype" pitchFamily="18" charset="0"/>
            </a:endParaRPr>
          </a:p>
        </p:txBody>
      </p:sp>
      <p:graphicFrame>
        <p:nvGraphicFramePr>
          <p:cNvPr id="9" name="表格 8"/>
          <p:cNvGraphicFramePr>
            <a:graphicFrameLocks noGrp="1"/>
          </p:cNvGraphicFramePr>
          <p:nvPr/>
        </p:nvGraphicFramePr>
        <p:xfrm>
          <a:off x="975996" y="3314012"/>
          <a:ext cx="6892839" cy="2756887"/>
        </p:xfrm>
        <a:graphic>
          <a:graphicData uri="http://schemas.openxmlformats.org/drawingml/2006/table">
            <a:tbl>
              <a:tblPr/>
              <a:tblGrid>
                <a:gridCol w="648044"/>
                <a:gridCol w="1885221"/>
                <a:gridCol w="2238701"/>
                <a:gridCol w="2120873"/>
              </a:tblGrid>
              <a:tr h="439211">
                <a:tc>
                  <a:txBody>
                    <a:bodyPr/>
                    <a:lstStyle/>
                    <a:p>
                      <a:pPr marL="0" marR="0" algn="just" latinLnBrk="1">
                        <a:lnSpc>
                          <a:spcPct val="115000"/>
                        </a:lnSpc>
                        <a:spcBef>
                          <a:spcPts val="200"/>
                        </a:spcBef>
                        <a:spcAft>
                          <a:spcPts val="200"/>
                        </a:spcAft>
                      </a:pPr>
                      <a:endParaRPr lang="en-US" sz="1600" dirty="0">
                        <a:latin typeface="Times New Roman"/>
                        <a:ea typeface="SimSun"/>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just" latinLnBrk="1">
                        <a:lnSpc>
                          <a:spcPct val="115000"/>
                        </a:lnSpc>
                        <a:spcBef>
                          <a:spcPts val="200"/>
                        </a:spcBef>
                        <a:spcAft>
                          <a:spcPts val="200"/>
                        </a:spcAft>
                      </a:pPr>
                      <a:endParaRPr lang="en-US" sz="1600" dirty="0">
                        <a:latin typeface="Times New Roman"/>
                        <a:ea typeface="SimSu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pattFill prst="pct20">
                      <a:fgClr>
                        <a:srgbClr val="FFFFFF"/>
                      </a:fgClr>
                      <a:bgClr>
                        <a:srgbClr val="DFDFDF"/>
                      </a:bgClr>
                    </a:pattFill>
                  </a:tcPr>
                </a:tc>
                <a:tc gridSpan="2">
                  <a:txBody>
                    <a:bodyPr/>
                    <a:lstStyle/>
                    <a:p>
                      <a:pPr marL="0" marR="0" algn="ctr" latinLnBrk="1">
                        <a:lnSpc>
                          <a:spcPct val="115000"/>
                        </a:lnSpc>
                        <a:spcBef>
                          <a:spcPts val="200"/>
                        </a:spcBef>
                        <a:spcAft>
                          <a:spcPts val="200"/>
                        </a:spcAft>
                      </a:pPr>
                      <a:r>
                        <a:rPr lang="en-US" sz="1600" i="1" dirty="0">
                          <a:latin typeface="Times New Roman"/>
                          <a:ea typeface="SimSun"/>
                          <a:cs typeface="Times New Roman"/>
                        </a:rPr>
                        <a:t>(Within-Subject)</a:t>
                      </a:r>
                      <a:endParaRPr lang="en-US" sz="1600" dirty="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n-US"/>
                    </a:p>
                  </a:txBody>
                  <a:tcPr/>
                </a:tc>
              </a:tr>
              <a:tr h="439211">
                <a:tc>
                  <a:txBody>
                    <a:bodyPr/>
                    <a:lstStyle/>
                    <a:p>
                      <a:pPr marL="0" marR="0" algn="just" latinLnBrk="1">
                        <a:lnSpc>
                          <a:spcPct val="115000"/>
                        </a:lnSpc>
                        <a:spcBef>
                          <a:spcPts val="200"/>
                        </a:spcBef>
                        <a:spcAft>
                          <a:spcPts val="200"/>
                        </a:spcAft>
                      </a:pPr>
                      <a:endParaRPr lang="en-US" sz="1600" dirty="0">
                        <a:latin typeface="Times New Roman"/>
                        <a:ea typeface="SimSu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just" latinLnBrk="1">
                        <a:lnSpc>
                          <a:spcPct val="115000"/>
                        </a:lnSpc>
                        <a:spcBef>
                          <a:spcPts val="200"/>
                        </a:spcBef>
                        <a:spcAft>
                          <a:spcPts val="200"/>
                        </a:spcAft>
                      </a:pPr>
                      <a:endParaRPr lang="en-US" sz="1600" dirty="0">
                        <a:latin typeface="Times New Roman"/>
                        <a:ea typeface="SimSu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latinLnBrk="1">
                        <a:lnSpc>
                          <a:spcPct val="115000"/>
                        </a:lnSpc>
                        <a:spcBef>
                          <a:spcPts val="200"/>
                        </a:spcBef>
                        <a:spcAft>
                          <a:spcPts val="200"/>
                        </a:spcAft>
                      </a:pPr>
                      <a:r>
                        <a:rPr lang="en-US" sz="1600" b="1">
                          <a:latin typeface="Times New Roman"/>
                          <a:ea typeface="SimSun"/>
                          <a:cs typeface="Times New Roman"/>
                        </a:rPr>
                        <a:t>New York City</a:t>
                      </a:r>
                      <a:endParaRPr lang="en-US" sz="160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latinLnBrk="1">
                        <a:lnSpc>
                          <a:spcPct val="115000"/>
                        </a:lnSpc>
                        <a:spcBef>
                          <a:spcPts val="200"/>
                        </a:spcBef>
                        <a:spcAft>
                          <a:spcPts val="200"/>
                        </a:spcAft>
                      </a:pPr>
                      <a:r>
                        <a:rPr lang="en-US" sz="1600" b="1" dirty="0">
                          <a:latin typeface="Times New Roman"/>
                          <a:ea typeface="SimSun"/>
                          <a:cs typeface="Times New Roman"/>
                        </a:rPr>
                        <a:t>Los Angeles</a:t>
                      </a:r>
                      <a:endParaRPr lang="en-US" sz="1600" dirty="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439211">
                <a:tc rowSpan="4">
                  <a:txBody>
                    <a:bodyPr/>
                    <a:lstStyle/>
                    <a:p>
                      <a:pPr marL="71755" marR="71755" algn="ctr" latinLnBrk="1">
                        <a:lnSpc>
                          <a:spcPct val="115000"/>
                        </a:lnSpc>
                        <a:spcBef>
                          <a:spcPts val="200"/>
                        </a:spcBef>
                        <a:spcAft>
                          <a:spcPts val="200"/>
                        </a:spcAft>
                      </a:pPr>
                      <a:r>
                        <a:rPr lang="en-US" sz="1600" i="1" dirty="0">
                          <a:latin typeface="Times New Roman"/>
                          <a:ea typeface="SimSun"/>
                          <a:cs typeface="Times New Roman"/>
                        </a:rPr>
                        <a:t>(</a:t>
                      </a:r>
                      <a:r>
                        <a:rPr lang="en-US" sz="1600" i="1" dirty="0" smtClean="0">
                          <a:latin typeface="Times New Roman"/>
                          <a:ea typeface="SimSun"/>
                          <a:cs typeface="Times New Roman"/>
                        </a:rPr>
                        <a:t>Between-              Subject</a:t>
                      </a:r>
                      <a:r>
                        <a:rPr lang="en-US" sz="1600" i="1" dirty="0">
                          <a:latin typeface="Times New Roman"/>
                          <a:ea typeface="SimSun"/>
                          <a:cs typeface="Times New Roman"/>
                        </a:rPr>
                        <a:t>)</a:t>
                      </a:r>
                      <a:endParaRPr lang="en-US" sz="1600" dirty="0">
                        <a:latin typeface="Times New Roman"/>
                        <a:ea typeface="SimSun"/>
                        <a:cs typeface="Times New Roman"/>
                      </a:endParaRPr>
                    </a:p>
                  </a:txBody>
                  <a:tcPr marL="68580" marR="68580" marT="0" marB="0" vert="vert27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latinLnBrk="1">
                        <a:lnSpc>
                          <a:spcPct val="115000"/>
                        </a:lnSpc>
                        <a:spcBef>
                          <a:spcPts val="200"/>
                        </a:spcBef>
                        <a:spcAft>
                          <a:spcPts val="200"/>
                        </a:spcAft>
                      </a:pPr>
                      <a:r>
                        <a:rPr lang="en-US" sz="1600" b="1">
                          <a:latin typeface="Times New Roman"/>
                          <a:ea typeface="SimSun"/>
                          <a:cs typeface="Times New Roman"/>
                        </a:rPr>
                        <a:t>Treatment Group 1</a:t>
                      </a:r>
                      <a:endParaRPr lang="en-US" sz="160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latinLnBrk="1">
                        <a:lnSpc>
                          <a:spcPct val="115000"/>
                        </a:lnSpc>
                        <a:spcBef>
                          <a:spcPts val="200"/>
                        </a:spcBef>
                        <a:spcAft>
                          <a:spcPts val="200"/>
                        </a:spcAft>
                      </a:pPr>
                      <a:r>
                        <a:rPr lang="en-US" sz="1600" dirty="0">
                          <a:latin typeface="Times New Roman"/>
                          <a:ea typeface="SimSun"/>
                          <a:cs typeface="Times New Roman"/>
                        </a:rPr>
                        <a:t>BVR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a:latin typeface="Times New Roman"/>
                          <a:ea typeface="SimSun"/>
                          <a:cs typeface="Times New Roman"/>
                        </a:rPr>
                        <a:t>BVR</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11">
                <a:tc vMerge="1">
                  <a:txBody>
                    <a:bodyPr/>
                    <a:lstStyle/>
                    <a:p>
                      <a:endParaRPr lang="en-US"/>
                    </a:p>
                  </a:txBody>
                  <a:tcPr/>
                </a:tc>
                <a:tc>
                  <a:txBody>
                    <a:bodyPr/>
                    <a:lstStyle/>
                    <a:p>
                      <a:pPr marL="0" marR="0" algn="ctr" latinLnBrk="1">
                        <a:lnSpc>
                          <a:spcPct val="115000"/>
                        </a:lnSpc>
                        <a:spcBef>
                          <a:spcPts val="200"/>
                        </a:spcBef>
                        <a:spcAft>
                          <a:spcPts val="200"/>
                        </a:spcAft>
                      </a:pPr>
                      <a:r>
                        <a:rPr lang="en-US" sz="1600" b="1">
                          <a:latin typeface="Times New Roman"/>
                          <a:ea typeface="SimSun"/>
                          <a:cs typeface="Times New Roman"/>
                        </a:rPr>
                        <a:t>Treatment Group 2</a:t>
                      </a:r>
                      <a:endParaRPr lang="en-US" sz="160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latinLnBrk="1">
                        <a:lnSpc>
                          <a:spcPct val="115000"/>
                        </a:lnSpc>
                        <a:spcBef>
                          <a:spcPts val="200"/>
                        </a:spcBef>
                        <a:spcAft>
                          <a:spcPts val="200"/>
                        </a:spcAft>
                      </a:pPr>
                      <a:r>
                        <a:rPr lang="en-US" sz="1600" dirty="0">
                          <a:latin typeface="Times New Roman"/>
                          <a:ea typeface="SimSun"/>
                          <a:cs typeface="Times New Roman"/>
                        </a:rPr>
                        <a:t>Price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a:latin typeface="Times New Roman"/>
                          <a:ea typeface="SimSun"/>
                          <a:cs typeface="Times New Roman"/>
                        </a:rPr>
                        <a:t>Price</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11">
                <a:tc vMerge="1">
                  <a:txBody>
                    <a:bodyPr/>
                    <a:lstStyle/>
                    <a:p>
                      <a:endParaRPr lang="en-US"/>
                    </a:p>
                  </a:txBody>
                  <a:tcPr/>
                </a:tc>
                <a:tc>
                  <a:txBody>
                    <a:bodyPr/>
                    <a:lstStyle/>
                    <a:p>
                      <a:pPr marL="0" marR="0" algn="ctr" latinLnBrk="1">
                        <a:lnSpc>
                          <a:spcPct val="115000"/>
                        </a:lnSpc>
                        <a:spcBef>
                          <a:spcPts val="200"/>
                        </a:spcBef>
                        <a:spcAft>
                          <a:spcPts val="200"/>
                        </a:spcAft>
                      </a:pPr>
                      <a:r>
                        <a:rPr lang="en-US" sz="1600" b="1">
                          <a:latin typeface="Times New Roman"/>
                          <a:ea typeface="SimSun"/>
                          <a:cs typeface="Times New Roman"/>
                        </a:rPr>
                        <a:t>Treatment Group 3</a:t>
                      </a:r>
                      <a:endParaRPr lang="en-US" sz="160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latinLnBrk="1">
                        <a:lnSpc>
                          <a:spcPct val="115000"/>
                        </a:lnSpc>
                        <a:spcBef>
                          <a:spcPts val="200"/>
                        </a:spcBef>
                        <a:spcAft>
                          <a:spcPts val="200"/>
                        </a:spcAft>
                      </a:pPr>
                      <a:r>
                        <a:rPr lang="en-US" sz="1600" dirty="0">
                          <a:latin typeface="Times New Roman"/>
                          <a:ea typeface="SimSun"/>
                          <a:cs typeface="Times New Roman"/>
                        </a:rPr>
                        <a:t>Travelocity </a:t>
                      </a:r>
                      <a:r>
                        <a:rPr lang="en-US" sz="1600" dirty="0" smtClean="0">
                          <a:latin typeface="Times New Roman"/>
                          <a:ea typeface="SimSun"/>
                          <a:cs typeface="Times New Roman"/>
                        </a:rPr>
                        <a:t>User Rating</a:t>
                      </a:r>
                      <a:endParaRPr lang="en-US" sz="16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a:latin typeface="Times New Roman"/>
                          <a:ea typeface="SimSun"/>
                          <a:cs typeface="Times New Roman"/>
                        </a:rPr>
                        <a:t>Travelocity </a:t>
                      </a:r>
                      <a:r>
                        <a:rPr lang="en-US" sz="1600" dirty="0" smtClean="0">
                          <a:latin typeface="Times New Roman"/>
                          <a:ea typeface="SimSun"/>
                          <a:cs typeface="Times New Roman"/>
                        </a:rPr>
                        <a:t>User Rating</a:t>
                      </a:r>
                      <a:endParaRPr lang="en-US" sz="16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211">
                <a:tc vMerge="1">
                  <a:txBody>
                    <a:bodyPr/>
                    <a:lstStyle/>
                    <a:p>
                      <a:endParaRPr lang="en-US"/>
                    </a:p>
                  </a:txBody>
                  <a:tcPr/>
                </a:tc>
                <a:tc>
                  <a:txBody>
                    <a:bodyPr/>
                    <a:lstStyle/>
                    <a:p>
                      <a:pPr marL="0" marR="0" algn="ctr" latinLnBrk="1">
                        <a:lnSpc>
                          <a:spcPct val="115000"/>
                        </a:lnSpc>
                        <a:spcBef>
                          <a:spcPts val="200"/>
                        </a:spcBef>
                        <a:spcAft>
                          <a:spcPts val="200"/>
                        </a:spcAft>
                      </a:pPr>
                      <a:r>
                        <a:rPr lang="en-US" sz="1600" b="1" dirty="0">
                          <a:latin typeface="Times New Roman"/>
                          <a:ea typeface="SimSun"/>
                          <a:cs typeface="Times New Roman"/>
                        </a:rPr>
                        <a:t>Treatment Group 4</a:t>
                      </a:r>
                      <a:endParaRPr lang="en-US" sz="1600" dirty="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latinLnBrk="1">
                        <a:lnSpc>
                          <a:spcPct val="115000"/>
                        </a:lnSpc>
                        <a:spcBef>
                          <a:spcPts val="200"/>
                        </a:spcBef>
                        <a:spcAft>
                          <a:spcPts val="200"/>
                        </a:spcAft>
                      </a:pPr>
                      <a:r>
                        <a:rPr lang="en-US" sz="1600" dirty="0" err="1">
                          <a:latin typeface="Times New Roman"/>
                          <a:ea typeface="SimSun"/>
                          <a:cs typeface="Times New Roman"/>
                        </a:rPr>
                        <a:t>TripAdvisor</a:t>
                      </a:r>
                      <a:r>
                        <a:rPr lang="en-US" sz="1600" dirty="0">
                          <a:latin typeface="Times New Roman"/>
                          <a:ea typeface="SimSun"/>
                          <a:cs typeface="Times New Roman"/>
                        </a:rPr>
                        <a:t> </a:t>
                      </a:r>
                      <a:r>
                        <a:rPr lang="en-US" sz="1600" dirty="0" smtClean="0">
                          <a:latin typeface="Times New Roman"/>
                          <a:ea typeface="SimSun"/>
                          <a:cs typeface="Times New Roman"/>
                        </a:rPr>
                        <a:t>User Rating</a:t>
                      </a:r>
                      <a:endParaRPr lang="en-US" sz="16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err="1" smtClean="0">
                          <a:latin typeface="Times New Roman"/>
                          <a:ea typeface="SimSun"/>
                          <a:cs typeface="Times New Roman"/>
                        </a:rPr>
                        <a:t>TripAdvisor</a:t>
                      </a:r>
                      <a:r>
                        <a:rPr lang="en-US" sz="1600" dirty="0" smtClean="0">
                          <a:latin typeface="Times New Roman"/>
                          <a:ea typeface="SimSun"/>
                          <a:cs typeface="Times New Roman"/>
                        </a:rPr>
                        <a:t> User </a:t>
                      </a:r>
                      <a:r>
                        <a:rPr lang="en-US" sz="1600" dirty="0">
                          <a:latin typeface="Times New Roman"/>
                          <a:ea typeface="SimSun"/>
                          <a:cs typeface="Times New Roman"/>
                        </a:rPr>
                        <a:t>Rating</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8" name="Content Placeholder 4"/>
          <p:cNvSpPr txBox="1">
            <a:spLocks/>
          </p:cNvSpPr>
          <p:nvPr/>
        </p:nvSpPr>
        <p:spPr bwMode="auto">
          <a:xfrm>
            <a:off x="1002804" y="2162476"/>
            <a:ext cx="7529636" cy="546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sz="2000" dirty="0" smtClean="0">
                <a:solidFill>
                  <a:schemeClr val="tx1"/>
                </a:solidFill>
                <a:latin typeface="Palatino Linotype" pitchFamily="18" charset="0"/>
                <a:ea typeface="+mn-ea"/>
              </a:rPr>
              <a:t>Hotel Search Engine Application (</a:t>
            </a:r>
            <a:r>
              <a:rPr kumimoji="1" lang="en-US" altLang="zh-CN" sz="1600" b="1" u="sng" dirty="0" smtClean="0">
                <a:solidFill>
                  <a:schemeClr val="tx1"/>
                </a:solidFill>
                <a:latin typeface="Palatino Linotype" pitchFamily="18" charset="0"/>
              </a:rPr>
              <a:t>http://nyuhotels.appspot.com</a:t>
            </a:r>
            <a:r>
              <a:rPr lang="en-US" sz="2000" dirty="0" smtClean="0">
                <a:solidFill>
                  <a:schemeClr val="tx1"/>
                </a:solidFill>
                <a:latin typeface="Palatino Linotype" pitchFamily="18" charset="0"/>
                <a:ea typeface="+mn-ea"/>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92565" y="548680"/>
            <a:ext cx="7313612" cy="638944"/>
          </a:xfrm>
        </p:spPr>
        <p:txBody>
          <a:bodyPr>
            <a:normAutofit/>
          </a:bodyPr>
          <a:lstStyle/>
          <a:p>
            <a:r>
              <a:rPr lang="en-US" altLang="zh-CN" sz="3200" b="1" dirty="0" smtClean="0">
                <a:solidFill>
                  <a:srgbClr val="660066"/>
                </a:solidFill>
                <a:latin typeface="Palatino Linotype" pitchFamily="18" charset="0"/>
                <a:ea typeface="宋体" pitchFamily="2" charset="-122"/>
              </a:rPr>
              <a:t>Main Results – Ranking Experiment</a:t>
            </a:r>
            <a:endParaRPr lang="en-US" altLang="zh-CN" sz="3200" b="1" dirty="0">
              <a:solidFill>
                <a:srgbClr val="660066"/>
              </a:solidFill>
              <a:latin typeface="Palatino Linotype" pitchFamily="18" charset="0"/>
              <a:ea typeface="宋体" pitchFamily="2" charset="-122"/>
            </a:endParaRPr>
          </a:p>
        </p:txBody>
      </p:sp>
      <p:sp>
        <p:nvSpPr>
          <p:cNvPr id="7" name="灯片编号占位符 6"/>
          <p:cNvSpPr>
            <a:spLocks noGrp="1"/>
          </p:cNvSpPr>
          <p:nvPr>
            <p:ph type="sldNum" sz="quarter" idx="12"/>
          </p:nvPr>
        </p:nvSpPr>
        <p:spPr/>
        <p:txBody>
          <a:bodyPr/>
          <a:lstStyle/>
          <a:p>
            <a:pPr>
              <a:defRPr/>
            </a:pPr>
            <a:fld id="{3F896095-8019-4762-9349-1D15C0883E7C}" type="slidenum">
              <a:rPr lang="en-US" smtClean="0"/>
              <a:pPr>
                <a:defRPr/>
              </a:pPr>
              <a:t>36</a:t>
            </a:fld>
            <a:endParaRPr lang="en-US"/>
          </a:p>
        </p:txBody>
      </p:sp>
      <p:sp>
        <p:nvSpPr>
          <p:cNvPr id="11" name="Content Placeholder 4"/>
          <p:cNvSpPr txBox="1">
            <a:spLocks/>
          </p:cNvSpPr>
          <p:nvPr/>
        </p:nvSpPr>
        <p:spPr bwMode="auto">
          <a:xfrm>
            <a:off x="1002804" y="1772816"/>
            <a:ext cx="7529636"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sz="2000" dirty="0" smtClean="0">
                <a:solidFill>
                  <a:schemeClr val="tx1"/>
                </a:solidFill>
                <a:latin typeface="Palatino Linotype" pitchFamily="18" charset="0"/>
                <a:ea typeface="+mn-ea"/>
              </a:rPr>
              <a:t>Surplus-based ranking outperforms the other three in motivating online engagement and purchase.</a:t>
            </a:r>
          </a:p>
        </p:txBody>
      </p:sp>
      <p:graphicFrame>
        <p:nvGraphicFramePr>
          <p:cNvPr id="14" name="表格 13"/>
          <p:cNvGraphicFramePr>
            <a:graphicFrameLocks noGrp="1"/>
          </p:cNvGraphicFramePr>
          <p:nvPr/>
        </p:nvGraphicFramePr>
        <p:xfrm>
          <a:off x="2224057" y="2996953"/>
          <a:ext cx="4233476" cy="2625344"/>
        </p:xfrm>
        <a:graphic>
          <a:graphicData uri="http://schemas.openxmlformats.org/drawingml/2006/table">
            <a:tbl>
              <a:tblPr/>
              <a:tblGrid>
                <a:gridCol w="1425163"/>
                <a:gridCol w="1440160"/>
                <a:gridCol w="1368153"/>
              </a:tblGrid>
              <a:tr h="886460">
                <a:tc>
                  <a:txBody>
                    <a:bodyPr/>
                    <a:lstStyle/>
                    <a:p>
                      <a:pPr marL="0" marR="0" algn="just">
                        <a:lnSpc>
                          <a:spcPct val="115000"/>
                        </a:lnSpc>
                        <a:spcBef>
                          <a:spcPts val="200"/>
                        </a:spcBef>
                        <a:spcAft>
                          <a:spcPts val="200"/>
                        </a:spcAft>
                      </a:pPr>
                      <a:endParaRPr lang="en-US" sz="1600" dirty="0">
                        <a:latin typeface="Times New Roman"/>
                        <a:ea typeface="SimSu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14400" rtl="0" eaLnBrk="1" fontAlgn="auto" latinLnBrk="0" hangingPunct="1">
                        <a:lnSpc>
                          <a:spcPct val="115000"/>
                        </a:lnSpc>
                        <a:spcBef>
                          <a:spcPts val="200"/>
                        </a:spcBef>
                        <a:spcAft>
                          <a:spcPts val="200"/>
                        </a:spcAft>
                        <a:buClrTx/>
                        <a:buSzTx/>
                        <a:buFontTx/>
                        <a:buNone/>
                        <a:tabLst/>
                        <a:defRPr/>
                      </a:pPr>
                      <a:r>
                        <a:rPr lang="en-US" sz="1600" i="1" dirty="0" smtClean="0">
                          <a:latin typeface="Times New Roman"/>
                          <a:ea typeface="SimSun"/>
                          <a:cs typeface="Times New Roman"/>
                        </a:rPr>
                        <a:t>Purchase Propensity</a:t>
                      </a:r>
                    </a:p>
                    <a:p>
                      <a:pPr marL="0" marR="0" indent="0" algn="ctr" defTabSz="914400" rtl="0" eaLnBrk="1" fontAlgn="auto" latinLnBrk="0" hangingPunct="1">
                        <a:lnSpc>
                          <a:spcPct val="115000"/>
                        </a:lnSpc>
                        <a:spcBef>
                          <a:spcPts val="200"/>
                        </a:spcBef>
                        <a:spcAft>
                          <a:spcPts val="200"/>
                        </a:spcAft>
                        <a:buClrTx/>
                        <a:buSzTx/>
                        <a:buFontTx/>
                        <a:buNone/>
                        <a:tabLst/>
                        <a:defRPr/>
                      </a:pPr>
                      <a:r>
                        <a:rPr lang="en-US" sz="1600" i="1" dirty="0" smtClean="0">
                          <a:latin typeface="Times New Roman"/>
                          <a:ea typeface="SimSun"/>
                          <a:cs typeface="Times New Roman"/>
                        </a:rPr>
                        <a:t>(NYC)</a:t>
                      </a:r>
                      <a:endParaRPr lang="en-US" sz="1600" dirty="0" smtClean="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200"/>
                        </a:spcBef>
                        <a:spcAft>
                          <a:spcPts val="200"/>
                        </a:spcAft>
                      </a:pPr>
                      <a:r>
                        <a:rPr lang="en-US" sz="1600" i="1" dirty="0">
                          <a:latin typeface="Times New Roman"/>
                          <a:ea typeface="SimSun"/>
                          <a:cs typeface="Times New Roman"/>
                        </a:rPr>
                        <a:t>Purchase </a:t>
                      </a:r>
                      <a:r>
                        <a:rPr lang="en-US" sz="1600" i="1" dirty="0" smtClean="0">
                          <a:latin typeface="Times New Roman"/>
                          <a:ea typeface="SimSun"/>
                          <a:cs typeface="Times New Roman"/>
                        </a:rPr>
                        <a:t>Propensity</a:t>
                      </a:r>
                    </a:p>
                    <a:p>
                      <a:pPr marL="0" marR="0" algn="ctr">
                        <a:lnSpc>
                          <a:spcPct val="115000"/>
                        </a:lnSpc>
                        <a:spcBef>
                          <a:spcPts val="200"/>
                        </a:spcBef>
                        <a:spcAft>
                          <a:spcPts val="200"/>
                        </a:spcAft>
                      </a:pPr>
                      <a:r>
                        <a:rPr lang="en-US" sz="1600" i="1" dirty="0" smtClean="0">
                          <a:latin typeface="Times New Roman"/>
                          <a:ea typeface="SimSun"/>
                          <a:cs typeface="Times New Roman"/>
                        </a:rPr>
                        <a:t>(LA)</a:t>
                      </a:r>
                      <a:endParaRPr lang="en-US" sz="1600" dirty="0">
                        <a:latin typeface="Times New Roman"/>
                        <a:ea typeface="SimSun"/>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7937">
                <a:tc>
                  <a:txBody>
                    <a:bodyPr/>
                    <a:lstStyle/>
                    <a:p>
                      <a:pPr marL="0" marR="0" algn="ctr">
                        <a:lnSpc>
                          <a:spcPct val="115000"/>
                        </a:lnSpc>
                        <a:spcBef>
                          <a:spcPts val="200"/>
                        </a:spcBef>
                        <a:spcAft>
                          <a:spcPts val="200"/>
                        </a:spcAft>
                      </a:pPr>
                      <a:r>
                        <a:rPr lang="en-US" sz="1600" b="1" dirty="0">
                          <a:solidFill>
                            <a:schemeClr val="tx1"/>
                          </a:solidFill>
                          <a:latin typeface="Times New Roman"/>
                          <a:ea typeface="SimSun"/>
                          <a:cs typeface="Times New Roman"/>
                        </a:rPr>
                        <a:t>BVR</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1" hangingPunct="1">
                        <a:lnSpc>
                          <a:spcPct val="115000"/>
                        </a:lnSpc>
                        <a:spcBef>
                          <a:spcPts val="200"/>
                        </a:spcBef>
                        <a:spcAft>
                          <a:spcPts val="200"/>
                        </a:spcAft>
                      </a:pPr>
                      <a:r>
                        <a:rPr lang="en-US" sz="1600" b="1" kern="1200" dirty="0" smtClean="0">
                          <a:solidFill>
                            <a:schemeClr val="tx1"/>
                          </a:solidFill>
                          <a:latin typeface="Times New Roman"/>
                          <a:ea typeface="SimSun"/>
                          <a:cs typeface="Times New Roman"/>
                        </a:rPr>
                        <a:t>0.80</a:t>
                      </a:r>
                      <a:endParaRPr lang="en-US" sz="1600" b="1" kern="1200" dirty="0">
                        <a:solidFill>
                          <a:schemeClr val="tx1"/>
                        </a:solidFill>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b="1" dirty="0" smtClean="0">
                          <a:solidFill>
                            <a:schemeClr val="tx1"/>
                          </a:solidFill>
                          <a:latin typeface="Times New Roman"/>
                          <a:ea typeface="SimSun"/>
                          <a:cs typeface="Times New Roman"/>
                        </a:rPr>
                        <a:t>0.92</a:t>
                      </a:r>
                      <a:endParaRPr lang="en-US" sz="1600" b="1" dirty="0">
                        <a:solidFill>
                          <a:schemeClr val="tx1"/>
                        </a:solidFill>
                        <a:latin typeface="Times New Roman"/>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37">
                <a:tc>
                  <a:txBody>
                    <a:bodyPr/>
                    <a:lstStyle/>
                    <a:p>
                      <a:pPr marL="0" marR="0" algn="ctr">
                        <a:lnSpc>
                          <a:spcPct val="115000"/>
                        </a:lnSpc>
                        <a:spcBef>
                          <a:spcPts val="200"/>
                        </a:spcBef>
                        <a:spcAft>
                          <a:spcPts val="200"/>
                        </a:spcAft>
                      </a:pPr>
                      <a:r>
                        <a:rPr lang="en-US" sz="1600">
                          <a:latin typeface="Times New Roman"/>
                          <a:ea typeface="SimSun"/>
                          <a:cs typeface="Times New Roman"/>
                        </a:rPr>
                        <a:t>Price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1" hangingPunct="1">
                        <a:lnSpc>
                          <a:spcPct val="115000"/>
                        </a:lnSpc>
                        <a:spcBef>
                          <a:spcPts val="200"/>
                        </a:spcBef>
                        <a:spcAft>
                          <a:spcPts val="200"/>
                        </a:spcAft>
                      </a:pPr>
                      <a:r>
                        <a:rPr lang="en-US" sz="1600" b="0" kern="1200" dirty="0" smtClean="0">
                          <a:solidFill>
                            <a:schemeClr val="tx1"/>
                          </a:solidFill>
                          <a:latin typeface="Times New Roman"/>
                          <a:ea typeface="SimSun"/>
                          <a:cs typeface="Times New Roman"/>
                        </a:rPr>
                        <a:t>0.62</a:t>
                      </a:r>
                      <a:endParaRPr lang="en-US" sz="1600" b="0" kern="1200" dirty="0">
                        <a:solidFill>
                          <a:schemeClr val="tx1"/>
                        </a:solidFill>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0.75</a:t>
                      </a:r>
                      <a:endParaRPr lang="en-US" sz="1600" dirty="0">
                        <a:latin typeface="Times New Roman"/>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37">
                <a:tc>
                  <a:txBody>
                    <a:bodyPr/>
                    <a:lstStyle/>
                    <a:p>
                      <a:pPr marL="0" marR="0" algn="ctr">
                        <a:lnSpc>
                          <a:spcPct val="115000"/>
                        </a:lnSpc>
                        <a:spcBef>
                          <a:spcPts val="200"/>
                        </a:spcBef>
                        <a:spcAft>
                          <a:spcPts val="200"/>
                        </a:spcAft>
                      </a:pPr>
                      <a:r>
                        <a:rPr lang="en-US" sz="1600" dirty="0">
                          <a:latin typeface="Times New Roman"/>
                          <a:ea typeface="SimSun"/>
                          <a:cs typeface="Times New Roman"/>
                        </a:rPr>
                        <a:t>Travelocity</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1" hangingPunct="1">
                        <a:lnSpc>
                          <a:spcPct val="115000"/>
                        </a:lnSpc>
                        <a:spcBef>
                          <a:spcPts val="200"/>
                        </a:spcBef>
                        <a:spcAft>
                          <a:spcPts val="200"/>
                        </a:spcAft>
                      </a:pPr>
                      <a:r>
                        <a:rPr lang="en-US" sz="1600" b="0" kern="1200" dirty="0" smtClean="0">
                          <a:solidFill>
                            <a:schemeClr val="tx1"/>
                          </a:solidFill>
                          <a:latin typeface="Times New Roman"/>
                          <a:ea typeface="SimSun"/>
                          <a:cs typeface="Times New Roman"/>
                        </a:rPr>
                        <a:t>0.55</a:t>
                      </a:r>
                      <a:endParaRPr lang="en-US" sz="1600" b="0" kern="1200" dirty="0">
                        <a:solidFill>
                          <a:schemeClr val="tx1"/>
                        </a:solidFill>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0.43</a:t>
                      </a:r>
                      <a:endParaRPr lang="en-US" sz="1600" dirty="0">
                        <a:latin typeface="Times New Roman"/>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37">
                <a:tc>
                  <a:txBody>
                    <a:bodyPr/>
                    <a:lstStyle/>
                    <a:p>
                      <a:pPr marL="0" marR="0" algn="ctr">
                        <a:lnSpc>
                          <a:spcPct val="115000"/>
                        </a:lnSpc>
                        <a:spcBef>
                          <a:spcPts val="200"/>
                        </a:spcBef>
                        <a:spcAft>
                          <a:spcPts val="200"/>
                        </a:spcAft>
                      </a:pPr>
                      <a:r>
                        <a:rPr lang="en-US" sz="1600">
                          <a:latin typeface="Times New Roman"/>
                          <a:ea typeface="SimSun"/>
                          <a:cs typeface="Times New Roman"/>
                        </a:rPr>
                        <a:t>TripAdvisor</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1" hangingPunct="1">
                        <a:lnSpc>
                          <a:spcPct val="115000"/>
                        </a:lnSpc>
                        <a:spcBef>
                          <a:spcPts val="200"/>
                        </a:spcBef>
                        <a:spcAft>
                          <a:spcPts val="200"/>
                        </a:spcAft>
                      </a:pPr>
                      <a:r>
                        <a:rPr lang="en-US" sz="1600" b="0" kern="1200" dirty="0" smtClean="0">
                          <a:solidFill>
                            <a:schemeClr val="tx1"/>
                          </a:solidFill>
                          <a:latin typeface="Times New Roman"/>
                          <a:ea typeface="SimSun"/>
                          <a:cs typeface="Times New Roman"/>
                        </a:rPr>
                        <a:t>0.61</a:t>
                      </a:r>
                      <a:endParaRPr lang="en-US" sz="1600" b="0" kern="1200" dirty="0">
                        <a:solidFill>
                          <a:schemeClr val="tx1"/>
                        </a:solidFill>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0.57</a:t>
                      </a:r>
                      <a:endParaRPr lang="en-US" sz="1600" dirty="0">
                        <a:latin typeface="Times New Roman"/>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044">
                <a:tc gridSpan="3">
                  <a:txBody>
                    <a:bodyPr/>
                    <a:lstStyle/>
                    <a:p>
                      <a:pPr marL="0" marR="0" algn="ctr" latinLnBrk="1">
                        <a:lnSpc>
                          <a:spcPct val="115000"/>
                        </a:lnSpc>
                        <a:spcBef>
                          <a:spcPts val="200"/>
                        </a:spcBef>
                        <a:spcAft>
                          <a:spcPts val="200"/>
                        </a:spcAft>
                      </a:pPr>
                      <a:r>
                        <a:rPr lang="en-US" sz="1600" dirty="0" smtClean="0">
                          <a:latin typeface="Times New Roman"/>
                          <a:ea typeface="SimSun"/>
                          <a:cs typeface="Times New Roman"/>
                        </a:rPr>
                        <a:t>Group mean over subjects.</a:t>
                      </a:r>
                    </a:p>
                    <a:p>
                      <a:pPr marL="0" marR="0" algn="ctr" latinLnBrk="1">
                        <a:lnSpc>
                          <a:spcPct val="115000"/>
                        </a:lnSpc>
                        <a:spcBef>
                          <a:spcPts val="200"/>
                        </a:spcBef>
                        <a:spcAft>
                          <a:spcPts val="200"/>
                        </a:spcAft>
                      </a:pPr>
                      <a:r>
                        <a:rPr lang="en-US" sz="1600" dirty="0" smtClean="0">
                          <a:latin typeface="Times New Roman"/>
                          <a:ea typeface="SimSun"/>
                          <a:cs typeface="Times New Roman"/>
                        </a:rPr>
                        <a:t>Significant (p&lt;0.05),</a:t>
                      </a:r>
                      <a:r>
                        <a:rPr lang="en-US" sz="1600" baseline="0" dirty="0" smtClean="0">
                          <a:latin typeface="Times New Roman"/>
                          <a:ea typeface="SimSun"/>
                          <a:cs typeface="Times New Roman"/>
                        </a:rPr>
                        <a:t> Post Hoc ANOVA.</a:t>
                      </a:r>
                      <a:endParaRPr lang="en-US" sz="16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marL="0" marR="0" algn="ctr" latinLnBrk="1">
                        <a:lnSpc>
                          <a:spcPct val="115000"/>
                        </a:lnSpc>
                        <a:spcBef>
                          <a:spcPts val="200"/>
                        </a:spcBef>
                        <a:spcAft>
                          <a:spcPts val="200"/>
                        </a:spcAft>
                      </a:pPr>
                      <a:endParaRPr lang="en-US" sz="16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marL="0" marR="0" algn="ctr" latinLnBrk="1">
                        <a:lnSpc>
                          <a:spcPct val="115000"/>
                        </a:lnSpc>
                        <a:spcBef>
                          <a:spcPts val="200"/>
                        </a:spcBef>
                        <a:spcAft>
                          <a:spcPts val="200"/>
                        </a:spcAft>
                      </a:pPr>
                      <a:endParaRPr lang="en-US" sz="1600" dirty="0">
                        <a:latin typeface="Times New Roman"/>
                        <a:ea typeface="SimSu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15" name="Oval 8"/>
          <p:cNvSpPr/>
          <p:nvPr/>
        </p:nvSpPr>
        <p:spPr>
          <a:xfrm>
            <a:off x="2093690" y="3847400"/>
            <a:ext cx="4593382" cy="360040"/>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接连接符 8"/>
          <p:cNvCxnSpPr/>
          <p:nvPr/>
        </p:nvCxnSpPr>
        <p:spPr bwMode="auto">
          <a:xfrm>
            <a:off x="4923675" y="2996952"/>
            <a:ext cx="0" cy="2016224"/>
          </a:xfrm>
          <a:prstGeom prst="line">
            <a:avLst/>
          </a:prstGeom>
          <a:noFill/>
          <a:ln w="12700" cap="flat" cmpd="sng" algn="ctr">
            <a:solidFill>
              <a:schemeClr val="tx1"/>
            </a:solidFill>
            <a:prstDash val="solid"/>
            <a:round/>
            <a:headEnd type="none" w="med" len="med"/>
            <a:tailEnd type="none" w="med" len="med"/>
          </a:ln>
          <a:effectLst/>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714772" y="557808"/>
            <a:ext cx="7313612" cy="638944"/>
          </a:xfrm>
        </p:spPr>
        <p:txBody>
          <a:bodyPr>
            <a:normAutofit fontScale="90000"/>
          </a:bodyPr>
          <a:lstStyle/>
          <a:p>
            <a:r>
              <a:rPr lang="en-US" altLang="zh-CN" b="1" dirty="0" smtClean="0">
                <a:solidFill>
                  <a:srgbClr val="660066"/>
                </a:solidFill>
                <a:latin typeface="Palatino Linotype" pitchFamily="18" charset="0"/>
                <a:ea typeface="宋体" pitchFamily="2" charset="-122"/>
              </a:rPr>
              <a:t>Robustness Tests</a:t>
            </a:r>
            <a:endParaRPr lang="en-US" altLang="zh-CN" b="1" dirty="0">
              <a:solidFill>
                <a:srgbClr val="660066"/>
              </a:solidFill>
              <a:latin typeface="Palatino Linotype" pitchFamily="18" charset="0"/>
              <a:ea typeface="宋体" pitchFamily="2" charset="-122"/>
            </a:endParaRPr>
          </a:p>
        </p:txBody>
      </p:sp>
      <p:sp>
        <p:nvSpPr>
          <p:cNvPr id="4" name="灯片编号占位符 3"/>
          <p:cNvSpPr>
            <a:spLocks noGrp="1"/>
          </p:cNvSpPr>
          <p:nvPr>
            <p:ph type="sldNum" sz="quarter" idx="12"/>
          </p:nvPr>
        </p:nvSpPr>
        <p:spPr>
          <a:xfrm>
            <a:off x="6508178" y="5748754"/>
            <a:ext cx="2133600" cy="365125"/>
          </a:xfrm>
        </p:spPr>
        <p:txBody>
          <a:bodyPr/>
          <a:lstStyle/>
          <a:p>
            <a:pPr>
              <a:defRPr/>
            </a:pPr>
            <a:fld id="{3F896095-8019-4762-9349-1D15C0883E7C}" type="slidenum">
              <a:rPr lang="en-US" smtClean="0"/>
              <a:pPr>
                <a:defRPr/>
              </a:pPr>
              <a:t>37</a:t>
            </a:fld>
            <a:endParaRPr lang="en-US"/>
          </a:p>
        </p:txBody>
      </p:sp>
      <p:sp>
        <p:nvSpPr>
          <p:cNvPr id="5" name="Content Placeholder 4"/>
          <p:cNvSpPr txBox="1">
            <a:spLocks/>
          </p:cNvSpPr>
          <p:nvPr/>
        </p:nvSpPr>
        <p:spPr bwMode="auto">
          <a:xfrm>
            <a:off x="755576" y="1700808"/>
            <a:ext cx="7947866"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dirty="0" smtClean="0">
                <a:solidFill>
                  <a:srgbClr val="CC0099"/>
                </a:solidFill>
                <a:latin typeface="Palatino Linotype" pitchFamily="18" charset="0"/>
                <a:ea typeface="+mn-ea"/>
              </a:rPr>
              <a:t> </a:t>
            </a:r>
            <a:r>
              <a:rPr lang="en-US" sz="2200" dirty="0" smtClean="0">
                <a:solidFill>
                  <a:srgbClr val="CC0099"/>
                </a:solidFill>
                <a:latin typeface="Palatino Linotype" pitchFamily="18" charset="0"/>
                <a:ea typeface="+mn-ea"/>
              </a:rPr>
              <a:t>Users may change ranking and purchase under others.</a:t>
            </a:r>
          </a:p>
          <a:p>
            <a:pPr marL="342900" lvl="0" indent="-342900" algn="l" eaLnBrk="0" hangingPunct="0">
              <a:buClr>
                <a:srgbClr val="CC3399"/>
              </a:buClr>
              <a:buSzPct val="200000"/>
            </a:pPr>
            <a:r>
              <a:rPr lang="en-US" dirty="0" smtClean="0">
                <a:solidFill>
                  <a:schemeClr val="tx1"/>
                </a:solidFill>
                <a:latin typeface="Palatino Linotype" pitchFamily="18" charset="0"/>
              </a:rPr>
              <a:t>     </a:t>
            </a:r>
            <a:r>
              <a:rPr lang="en-US" sz="1800" dirty="0" smtClean="0">
                <a:solidFill>
                  <a:schemeClr val="tx1"/>
                </a:solidFill>
                <a:latin typeface="Palatino Linotype" pitchFamily="18" charset="0"/>
                <a:ea typeface="+mn-ea"/>
              </a:rPr>
              <a:t>- &lt; 5% users changed ranking methods; hold after excluding those users.</a:t>
            </a:r>
          </a:p>
        </p:txBody>
      </p:sp>
      <p:sp>
        <p:nvSpPr>
          <p:cNvPr id="7" name="Content Placeholder 4"/>
          <p:cNvSpPr txBox="1">
            <a:spLocks/>
          </p:cNvSpPr>
          <p:nvPr/>
        </p:nvSpPr>
        <p:spPr bwMode="auto">
          <a:xfrm>
            <a:off x="755576" y="2627968"/>
            <a:ext cx="7947866"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dirty="0" smtClean="0">
                <a:solidFill>
                  <a:srgbClr val="CC0099"/>
                </a:solidFill>
                <a:latin typeface="Palatino Linotype" pitchFamily="18" charset="0"/>
                <a:ea typeface="+mn-ea"/>
              </a:rPr>
              <a:t> </a:t>
            </a:r>
            <a:r>
              <a:rPr lang="en-US" sz="2200" dirty="0" smtClean="0">
                <a:solidFill>
                  <a:srgbClr val="CC0099"/>
                </a:solidFill>
                <a:latin typeface="Palatino Linotype" pitchFamily="18" charset="0"/>
                <a:ea typeface="+mn-ea"/>
              </a:rPr>
              <a:t>Users with “planned purchases” favor “value” more</a:t>
            </a:r>
            <a:r>
              <a:rPr lang="en-US" dirty="0" smtClean="0">
                <a:solidFill>
                  <a:srgbClr val="CC0099"/>
                </a:solidFill>
                <a:latin typeface="Palatino Linotype" pitchFamily="18" charset="0"/>
                <a:ea typeface="+mn-ea"/>
              </a:rPr>
              <a:t>.</a:t>
            </a:r>
          </a:p>
          <a:p>
            <a:pPr marL="342900" lvl="0" indent="-342900" algn="l" eaLnBrk="0" hangingPunct="0">
              <a:buClr>
                <a:srgbClr val="CC3399"/>
              </a:buClr>
              <a:buSzPct val="200000"/>
            </a:pPr>
            <a:r>
              <a:rPr lang="en-US" sz="1800" dirty="0" smtClean="0">
                <a:solidFill>
                  <a:schemeClr val="tx1"/>
                </a:solidFill>
                <a:latin typeface="Palatino Linotype" pitchFamily="18" charset="0"/>
                <a:ea typeface="+mn-ea"/>
              </a:rPr>
              <a:t>       - A</a:t>
            </a:r>
            <a:r>
              <a:rPr lang="en-US" sz="1800" dirty="0" smtClean="0">
                <a:solidFill>
                  <a:schemeClr val="tx1"/>
                </a:solidFill>
                <a:latin typeface="Palatino Linotype" pitchFamily="18" charset="0"/>
              </a:rPr>
              <a:t>llow users to leave without purchase.</a:t>
            </a:r>
          </a:p>
        </p:txBody>
      </p:sp>
      <p:sp>
        <p:nvSpPr>
          <p:cNvPr id="8" name="Content Placeholder 4"/>
          <p:cNvSpPr txBox="1">
            <a:spLocks/>
          </p:cNvSpPr>
          <p:nvPr/>
        </p:nvSpPr>
        <p:spPr bwMode="auto">
          <a:xfrm>
            <a:off x="755576" y="4621604"/>
            <a:ext cx="794786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buClr>
                <a:srgbClr val="CC3399"/>
              </a:buClr>
              <a:buSzPct val="200000"/>
              <a:buFont typeface="Arial" pitchFamily="34" charset="0"/>
              <a:buChar char="•"/>
            </a:pPr>
            <a:r>
              <a:rPr lang="en-US" dirty="0" smtClean="0">
                <a:solidFill>
                  <a:srgbClr val="CC0099"/>
                </a:solidFill>
                <a:latin typeface="Palatino Linotype" pitchFamily="18" charset="0"/>
                <a:ea typeface="+mn-ea"/>
              </a:rPr>
              <a:t> </a:t>
            </a:r>
            <a:r>
              <a:rPr lang="en-US" sz="2200" dirty="0" smtClean="0">
                <a:solidFill>
                  <a:srgbClr val="CC0099"/>
                </a:solidFill>
                <a:latin typeface="Palatino Linotype" pitchFamily="18" charset="0"/>
                <a:ea typeface="+mn-ea"/>
              </a:rPr>
              <a:t>Users in BVR group are more likely to convert?</a:t>
            </a:r>
          </a:p>
          <a:p>
            <a:pPr marL="342900" indent="-342900" algn="l" eaLnBrk="0" hangingPunct="0">
              <a:buClr>
                <a:srgbClr val="CC3399"/>
              </a:buClr>
              <a:buSzPct val="200000"/>
            </a:pPr>
            <a:r>
              <a:rPr lang="en-US" sz="1800" dirty="0" smtClean="0">
                <a:solidFill>
                  <a:schemeClr val="tx1"/>
                </a:solidFill>
                <a:latin typeface="Palatino Linotype" pitchFamily="18" charset="0"/>
                <a:ea typeface="+mn-ea"/>
              </a:rPr>
              <a:t>       - Randomized assignment; </a:t>
            </a:r>
          </a:p>
          <a:p>
            <a:pPr marL="342900" indent="-342900" algn="l" eaLnBrk="0" hangingPunct="0">
              <a:buClr>
                <a:srgbClr val="CC3399"/>
              </a:buClr>
              <a:buSzPct val="200000"/>
            </a:pPr>
            <a:r>
              <a:rPr lang="en-US" sz="1800" dirty="0" smtClean="0">
                <a:solidFill>
                  <a:schemeClr val="tx1"/>
                </a:solidFill>
                <a:latin typeface="Palatino Linotype" pitchFamily="18" charset="0"/>
                <a:ea typeface="+mn-ea"/>
              </a:rPr>
              <a:t>       - Ask users about their online hotel shopping behavior (how often do </a:t>
            </a:r>
          </a:p>
          <a:p>
            <a:pPr marL="342900" indent="-342900" algn="l" eaLnBrk="0" hangingPunct="0">
              <a:buClr>
                <a:srgbClr val="CC3399"/>
              </a:buClr>
              <a:buSzPct val="200000"/>
            </a:pPr>
            <a:r>
              <a:rPr lang="en-US" sz="1800" dirty="0" smtClean="0">
                <a:solidFill>
                  <a:schemeClr val="tx1"/>
                </a:solidFill>
                <a:latin typeface="Palatino Linotype" pitchFamily="18" charset="0"/>
                <a:ea typeface="+mn-ea"/>
              </a:rPr>
              <a:t>         they search/purchase, price range, etc.), no significant difference.</a:t>
            </a:r>
          </a:p>
        </p:txBody>
      </p:sp>
      <p:sp>
        <p:nvSpPr>
          <p:cNvPr id="9" name="Content Placeholder 4"/>
          <p:cNvSpPr txBox="1">
            <a:spLocks/>
          </p:cNvSpPr>
          <p:nvPr/>
        </p:nvSpPr>
        <p:spPr bwMode="auto">
          <a:xfrm>
            <a:off x="755576" y="3469476"/>
            <a:ext cx="7947866"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buClr>
                <a:srgbClr val="CC3399"/>
              </a:buClr>
              <a:buSzPct val="200000"/>
              <a:buFont typeface="Arial" pitchFamily="34" charset="0"/>
              <a:buChar char="•"/>
            </a:pPr>
            <a:r>
              <a:rPr lang="en-US" dirty="0" smtClean="0">
                <a:solidFill>
                  <a:srgbClr val="CC0099"/>
                </a:solidFill>
                <a:latin typeface="Palatino Linotype" pitchFamily="18" charset="0"/>
                <a:ea typeface="+mn-ea"/>
              </a:rPr>
              <a:t> </a:t>
            </a:r>
            <a:r>
              <a:rPr lang="en-US" sz="2200" dirty="0" smtClean="0">
                <a:solidFill>
                  <a:srgbClr val="CC0099"/>
                </a:solidFill>
                <a:latin typeface="Palatino Linotype" pitchFamily="18" charset="0"/>
                <a:ea typeface="+mn-ea"/>
              </a:rPr>
              <a:t>Users didn’t buy from the top ranked, but lower ranked.</a:t>
            </a:r>
          </a:p>
          <a:p>
            <a:pPr marL="342900" lvl="0" indent="-342900" algn="l" eaLnBrk="0" hangingPunct="0">
              <a:buClr>
                <a:srgbClr val="CC3399"/>
              </a:buClr>
              <a:buSzPct val="200000"/>
            </a:pPr>
            <a:r>
              <a:rPr lang="en-US" sz="1800" dirty="0" smtClean="0">
                <a:solidFill>
                  <a:schemeClr val="tx1"/>
                </a:solidFill>
                <a:latin typeface="Palatino Linotype" pitchFamily="18" charset="0"/>
                <a:ea typeface="+mn-ea"/>
              </a:rPr>
              <a:t>       - BVR leads to significantly higher  # purchases on top-3 positions</a:t>
            </a:r>
            <a:r>
              <a:rPr lang="en-US" sz="1800" dirty="0" smtClean="0">
                <a:solidFill>
                  <a:schemeClr val="tx1"/>
                </a:solidFill>
                <a:latin typeface="Palatino Linotype" pitchFamily="18" charset="0"/>
              </a:rPr>
              <a:t>, compared to the other ranking methods.</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258888" y="44624"/>
            <a:ext cx="6192837" cy="830263"/>
          </a:xfrm>
          <a:noFill/>
        </p:spPr>
        <p:txBody>
          <a:bodyPr/>
          <a:lstStyle/>
          <a:p>
            <a:pPr eaLnBrk="1" hangingPunct="1"/>
            <a:r>
              <a:rPr lang="en-US" altLang="zh-CN" sz="3200" dirty="0" smtClean="0">
                <a:solidFill>
                  <a:srgbClr val="660066"/>
                </a:solidFill>
                <a:latin typeface="Palatino Linotype" pitchFamily="18" charset="0"/>
                <a:ea typeface="宋体" pitchFamily="2" charset="-122"/>
              </a:rPr>
              <a:t>Conclusion &amp; Future Work</a:t>
            </a:r>
          </a:p>
        </p:txBody>
      </p:sp>
      <p:sp>
        <p:nvSpPr>
          <p:cNvPr id="34820" name="Rectangle 3"/>
          <p:cNvSpPr>
            <a:spLocks noChangeArrowheads="1"/>
          </p:cNvSpPr>
          <p:nvPr/>
        </p:nvSpPr>
        <p:spPr bwMode="ltGray">
          <a:xfrm>
            <a:off x="1284712" y="3042117"/>
            <a:ext cx="2927248" cy="400110"/>
          </a:xfrm>
          <a:prstGeom prst="rect">
            <a:avLst/>
          </a:prstGeom>
          <a:noFill/>
          <a:ln w="9525">
            <a:noFill/>
            <a:miter lim="800000"/>
            <a:headEnd/>
            <a:tailEnd/>
          </a:ln>
        </p:spPr>
        <p:txBody>
          <a:bodyPr wrap="square" anchor="ctr">
            <a:spAutoFit/>
          </a:bodyPr>
          <a:lstStyle/>
          <a:p>
            <a:pPr algn="l"/>
            <a:r>
              <a:rPr kumimoji="1" lang="en-US" altLang="zh-CN" sz="2000" dirty="0" smtClean="0">
                <a:solidFill>
                  <a:schemeClr val="tx1"/>
                </a:solidFill>
                <a:latin typeface="Palatino Linotype" pitchFamily="18" charset="0"/>
              </a:rPr>
              <a:t>Major Contributions:</a:t>
            </a:r>
            <a:endParaRPr kumimoji="1" lang="en-US" altLang="zh-CN" sz="2000" dirty="0">
              <a:solidFill>
                <a:schemeClr val="tx1"/>
              </a:solidFill>
              <a:latin typeface="Palatino Linotype" pitchFamily="18" charset="0"/>
            </a:endParaRPr>
          </a:p>
        </p:txBody>
      </p:sp>
      <p:sp>
        <p:nvSpPr>
          <p:cNvPr id="34821" name="Rectangle 5"/>
          <p:cNvSpPr>
            <a:spLocks noChangeArrowheads="1"/>
          </p:cNvSpPr>
          <p:nvPr/>
        </p:nvSpPr>
        <p:spPr bwMode="ltGray">
          <a:xfrm>
            <a:off x="0" y="2668762"/>
            <a:ext cx="9144000" cy="0"/>
          </a:xfrm>
          <a:prstGeom prst="rect">
            <a:avLst/>
          </a:prstGeom>
          <a:noFill/>
          <a:ln w="9525">
            <a:noFill/>
            <a:miter lim="800000"/>
            <a:headEnd/>
            <a:tailEnd/>
          </a:ln>
        </p:spPr>
        <p:txBody>
          <a:bodyPr wrap="none" anchor="ctr">
            <a:spAutoFit/>
          </a:bodyPr>
          <a:lstStyle/>
          <a:p>
            <a:endParaRPr lang="en-US"/>
          </a:p>
        </p:txBody>
      </p:sp>
      <p:sp>
        <p:nvSpPr>
          <p:cNvPr id="34822" name="Rectangle 6"/>
          <p:cNvSpPr>
            <a:spLocks noChangeArrowheads="1"/>
          </p:cNvSpPr>
          <p:nvPr/>
        </p:nvSpPr>
        <p:spPr bwMode="ltGray">
          <a:xfrm>
            <a:off x="0" y="2668762"/>
            <a:ext cx="9144000" cy="0"/>
          </a:xfrm>
          <a:prstGeom prst="rect">
            <a:avLst/>
          </a:prstGeom>
          <a:noFill/>
          <a:ln w="9525">
            <a:noFill/>
            <a:miter lim="800000"/>
            <a:headEnd/>
            <a:tailEnd/>
          </a:ln>
        </p:spPr>
        <p:txBody>
          <a:bodyPr wrap="none" anchor="ctr">
            <a:spAutoFit/>
          </a:bodyPr>
          <a:lstStyle/>
          <a:p>
            <a:endParaRPr lang="en-US"/>
          </a:p>
        </p:txBody>
      </p:sp>
      <p:sp>
        <p:nvSpPr>
          <p:cNvPr id="34823" name="AutoShape 14"/>
          <p:cNvSpPr>
            <a:spLocks/>
          </p:cNvSpPr>
          <p:nvPr/>
        </p:nvSpPr>
        <p:spPr bwMode="ltGray">
          <a:xfrm>
            <a:off x="1187450" y="4510262"/>
            <a:ext cx="152400" cy="914400"/>
          </a:xfrm>
          <a:prstGeom prst="leftBrace">
            <a:avLst>
              <a:gd name="adj1" fmla="val 50000"/>
              <a:gd name="adj2" fmla="val 50000"/>
            </a:avLst>
          </a:prstGeom>
          <a:noFill/>
          <a:ln w="9525">
            <a:noFill/>
            <a:round/>
            <a:headEnd/>
            <a:tailEnd/>
          </a:ln>
        </p:spPr>
        <p:txBody>
          <a:bodyPr wrap="none" anchor="ctr">
            <a:spAutoFit/>
          </a:bodyPr>
          <a:lstStyle/>
          <a:p>
            <a:endParaRPr lang="en-US"/>
          </a:p>
        </p:txBody>
      </p:sp>
      <p:sp>
        <p:nvSpPr>
          <p:cNvPr id="14" name="矩形 13"/>
          <p:cNvSpPr/>
          <p:nvPr/>
        </p:nvSpPr>
        <p:spPr>
          <a:xfrm>
            <a:off x="1356720" y="3463537"/>
            <a:ext cx="7391744" cy="1138773"/>
          </a:xfrm>
          <a:prstGeom prst="rect">
            <a:avLst/>
          </a:prstGeom>
        </p:spPr>
        <p:txBody>
          <a:bodyPr wrap="square">
            <a:spAutoFit/>
          </a:bodyPr>
          <a:lstStyle/>
          <a:p>
            <a:pPr algn="l">
              <a:buClr>
                <a:srgbClr val="CC0099"/>
              </a:buClr>
              <a:buSzPct val="120000"/>
              <a:buFontTx/>
              <a:buChar char="•"/>
            </a:pPr>
            <a:r>
              <a:rPr kumimoji="1" lang="en-US" altLang="zh-CN" sz="2000" dirty="0" smtClean="0">
                <a:solidFill>
                  <a:srgbClr val="CC0099"/>
                </a:solidFill>
                <a:latin typeface="Palatino Linotype" pitchFamily="18" charset="0"/>
              </a:rPr>
              <a:t>  Inter-disciplinary </a:t>
            </a:r>
            <a:r>
              <a:rPr kumimoji="1" lang="en-US" altLang="zh-CN" sz="2000" dirty="0" smtClean="0">
                <a:solidFill>
                  <a:schemeClr val="tx1"/>
                </a:solidFill>
                <a:latin typeface="Palatino Linotype" pitchFamily="18" charset="0"/>
              </a:rPr>
              <a:t>approach</a:t>
            </a:r>
          </a:p>
          <a:p>
            <a:pPr algn="l">
              <a:buClr>
                <a:srgbClr val="CC0099"/>
              </a:buClr>
              <a:buSzPct val="120000"/>
              <a:buFontTx/>
              <a:buChar char="•"/>
            </a:pPr>
            <a:r>
              <a:rPr kumimoji="1" lang="en-US" altLang="zh-CN" sz="2000" dirty="0" smtClean="0">
                <a:solidFill>
                  <a:schemeClr val="tx1"/>
                </a:solidFill>
                <a:latin typeface="Palatino Linotype" pitchFamily="18" charset="0"/>
              </a:rPr>
              <a:t>  Captures consumer</a:t>
            </a:r>
            <a:r>
              <a:rPr kumimoji="1" lang="en-US" altLang="zh-CN" sz="2000" dirty="0" smtClean="0">
                <a:solidFill>
                  <a:srgbClr val="CC0099"/>
                </a:solidFill>
                <a:latin typeface="Palatino Linotype" pitchFamily="18" charset="0"/>
              </a:rPr>
              <a:t> decision making process</a:t>
            </a:r>
          </a:p>
          <a:p>
            <a:pPr algn="l">
              <a:buClr>
                <a:srgbClr val="CC0099"/>
              </a:buClr>
              <a:buSzPct val="120000"/>
              <a:buFontTx/>
              <a:buChar char="•"/>
            </a:pPr>
            <a:r>
              <a:rPr kumimoji="1" lang="en-US" altLang="zh-CN" sz="2000" dirty="0" smtClean="0">
                <a:solidFill>
                  <a:srgbClr val="CC0099"/>
                </a:solidFill>
                <a:latin typeface="Palatino Linotype" pitchFamily="18" charset="0"/>
              </a:rPr>
              <a:t>  Privacy-preserving: </a:t>
            </a:r>
            <a:r>
              <a:rPr kumimoji="1" lang="en-US" altLang="zh-CN" sz="2000" dirty="0" smtClean="0">
                <a:solidFill>
                  <a:schemeClr val="tx1"/>
                </a:solidFill>
                <a:latin typeface="Palatino Linotype" pitchFamily="18" charset="0"/>
              </a:rPr>
              <a:t> Aggregate data </a:t>
            </a:r>
            <a:r>
              <a:rPr kumimoji="1" lang="en-US" altLang="zh-CN" sz="2000" dirty="0" smtClean="0">
                <a:solidFill>
                  <a:schemeClr val="tx1"/>
                </a:solidFill>
                <a:latin typeface="Palatino Linotype" pitchFamily="18" charset="0"/>
                <a:sym typeface="Wingdings" pitchFamily="2" charset="2"/>
              </a:rPr>
              <a:t> P</a:t>
            </a:r>
            <a:r>
              <a:rPr kumimoji="1" lang="en-US" altLang="zh-CN" sz="2000" dirty="0" smtClean="0">
                <a:solidFill>
                  <a:schemeClr val="tx1"/>
                </a:solidFill>
                <a:latin typeface="Palatino Linotype" pitchFamily="18" charset="0"/>
              </a:rPr>
              <a:t>ersonal preferences</a:t>
            </a:r>
            <a:endParaRPr lang="en-US" sz="2000" dirty="0">
              <a:solidFill>
                <a:schemeClr val="tx1"/>
              </a:solidFill>
            </a:endParaRPr>
          </a:p>
        </p:txBody>
      </p:sp>
      <p:sp>
        <p:nvSpPr>
          <p:cNvPr id="16" name="矩形 15"/>
          <p:cNvSpPr/>
          <p:nvPr/>
        </p:nvSpPr>
        <p:spPr>
          <a:xfrm>
            <a:off x="1581688" y="5180261"/>
            <a:ext cx="5696680" cy="1508105"/>
          </a:xfrm>
          <a:prstGeom prst="rect">
            <a:avLst/>
          </a:prstGeom>
        </p:spPr>
        <p:txBody>
          <a:bodyPr wrap="square">
            <a:spAutoFit/>
          </a:bodyPr>
          <a:lstStyle/>
          <a:p>
            <a:pPr algn="l">
              <a:buClr>
                <a:srgbClr val="CC0099"/>
              </a:buClr>
              <a:buSzPct val="120000"/>
              <a:buFontTx/>
              <a:buChar char="•"/>
            </a:pPr>
            <a:r>
              <a:rPr kumimoji="1" lang="en-US" altLang="zh-CN" sz="2000" dirty="0" smtClean="0">
                <a:solidFill>
                  <a:schemeClr val="tx1"/>
                </a:solidFill>
                <a:latin typeface="Palatino Linotype" pitchFamily="18" charset="0"/>
              </a:rPr>
              <a:t>   Product bundles</a:t>
            </a:r>
          </a:p>
          <a:p>
            <a:pPr algn="l">
              <a:buClr>
                <a:srgbClr val="CC0099"/>
              </a:buClr>
              <a:buSzPct val="120000"/>
              <a:buFontTx/>
              <a:buChar char="•"/>
            </a:pPr>
            <a:r>
              <a:rPr kumimoji="1" lang="en-US" altLang="zh-CN" sz="2000" dirty="0" smtClean="0">
                <a:solidFill>
                  <a:schemeClr val="tx1"/>
                </a:solidFill>
                <a:latin typeface="Palatino Linotype" pitchFamily="18" charset="0"/>
              </a:rPr>
              <a:t>   Integrate search into choice model </a:t>
            </a:r>
          </a:p>
          <a:p>
            <a:pPr lvl="1" algn="l">
              <a:buClr>
                <a:srgbClr val="CC0099"/>
              </a:buClr>
              <a:buSzPct val="120000"/>
              <a:buFontTx/>
              <a:buChar char="•"/>
            </a:pPr>
            <a:r>
              <a:rPr kumimoji="1" lang="en-US" altLang="zh-CN" sz="2000" dirty="0" smtClean="0">
                <a:solidFill>
                  <a:schemeClr val="tx1"/>
                </a:solidFill>
                <a:latin typeface="Palatino Linotype" pitchFamily="18" charset="0"/>
              </a:rPr>
              <a:t>Using consumer browsing info</a:t>
            </a:r>
          </a:p>
          <a:p>
            <a:pPr lvl="1" algn="l">
              <a:buClr>
                <a:srgbClr val="CC0099"/>
              </a:buClr>
              <a:buSzPct val="120000"/>
              <a:buFontTx/>
              <a:buChar char="•"/>
            </a:pPr>
            <a:r>
              <a:rPr kumimoji="1" lang="en-US" altLang="zh-CN" sz="2000" dirty="0" smtClean="0">
                <a:solidFill>
                  <a:schemeClr val="tx1"/>
                </a:solidFill>
                <a:latin typeface="Palatino Linotype" pitchFamily="18" charset="0"/>
              </a:rPr>
              <a:t>Integrated utility maximization model</a:t>
            </a:r>
          </a:p>
        </p:txBody>
      </p:sp>
      <p:sp>
        <p:nvSpPr>
          <p:cNvPr id="17" name="矩形 16"/>
          <p:cNvSpPr/>
          <p:nvPr/>
        </p:nvSpPr>
        <p:spPr>
          <a:xfrm>
            <a:off x="1259632" y="4789996"/>
            <a:ext cx="2239717" cy="400110"/>
          </a:xfrm>
          <a:prstGeom prst="rect">
            <a:avLst/>
          </a:prstGeom>
        </p:spPr>
        <p:txBody>
          <a:bodyPr wrap="none">
            <a:spAutoFit/>
          </a:bodyPr>
          <a:lstStyle/>
          <a:p>
            <a:r>
              <a:rPr kumimoji="1" lang="en-US" altLang="zh-CN" sz="2000" dirty="0" smtClean="0">
                <a:solidFill>
                  <a:schemeClr val="tx1"/>
                </a:solidFill>
                <a:latin typeface="Palatino Linotype" pitchFamily="18" charset="0"/>
              </a:rPr>
              <a:t>Future Directions:</a:t>
            </a:r>
            <a:endParaRPr lang="en-US" sz="2000" dirty="0"/>
          </a:p>
        </p:txBody>
      </p:sp>
      <p:grpSp>
        <p:nvGrpSpPr>
          <p:cNvPr id="22" name="组合 12"/>
          <p:cNvGrpSpPr/>
          <p:nvPr/>
        </p:nvGrpSpPr>
        <p:grpSpPr>
          <a:xfrm>
            <a:off x="7236296" y="2709342"/>
            <a:ext cx="1403648" cy="1421509"/>
            <a:chOff x="6429388" y="3147649"/>
            <a:chExt cx="2383365" cy="2924557"/>
          </a:xfrm>
        </p:grpSpPr>
        <p:pic>
          <p:nvPicPr>
            <p:cNvPr id="23" name="图片 22" descr="money.gif"/>
            <p:cNvPicPr>
              <a:picLocks noChangeAspect="1"/>
            </p:cNvPicPr>
            <p:nvPr/>
          </p:nvPicPr>
          <p:blipFill>
            <a:blip r:embed="rId3" cstate="print"/>
            <a:stretch>
              <a:fillRect/>
            </a:stretch>
          </p:blipFill>
          <p:spPr>
            <a:xfrm>
              <a:off x="6429388" y="4643446"/>
              <a:ext cx="1964142" cy="1428760"/>
            </a:xfrm>
            <a:prstGeom prst="rect">
              <a:avLst/>
            </a:prstGeom>
          </p:spPr>
        </p:pic>
        <p:pic>
          <p:nvPicPr>
            <p:cNvPr id="24" name="图片 23" descr="best-value-for-money_image.png"/>
            <p:cNvPicPr>
              <a:picLocks noChangeAspect="1"/>
            </p:cNvPicPr>
            <p:nvPr/>
          </p:nvPicPr>
          <p:blipFill>
            <a:blip r:embed="rId4" cstate="print"/>
            <a:stretch>
              <a:fillRect/>
            </a:stretch>
          </p:blipFill>
          <p:spPr>
            <a:xfrm>
              <a:off x="6500826" y="3147649"/>
              <a:ext cx="2311927" cy="1638673"/>
            </a:xfrm>
            <a:prstGeom prst="rect">
              <a:avLst/>
            </a:prstGeom>
          </p:spPr>
        </p:pic>
      </p:grpSp>
      <p:sp>
        <p:nvSpPr>
          <p:cNvPr id="15" name="AutoShape 57"/>
          <p:cNvSpPr>
            <a:spLocks noChangeArrowheads="1"/>
          </p:cNvSpPr>
          <p:nvPr/>
        </p:nvSpPr>
        <p:spPr bwMode="auto">
          <a:xfrm>
            <a:off x="1809288" y="1296475"/>
            <a:ext cx="5787048" cy="571504"/>
          </a:xfrm>
          <a:prstGeom prst="flowChartAlternateProcess">
            <a:avLst/>
          </a:prstGeom>
          <a:solidFill>
            <a:srgbClr val="800080">
              <a:alpha val="12000"/>
            </a:srgbClr>
          </a:solidFill>
          <a:ln w="9525">
            <a:solidFill>
              <a:srgbClr val="993366"/>
            </a:solidFill>
            <a:miter lim="800000"/>
            <a:headEnd/>
            <a:tailEnd/>
          </a:ln>
        </p:spPr>
        <p:txBody>
          <a:bodyPr lIns="0" tIns="0" rIns="0" bIns="0" anchor="ctr"/>
          <a:lstStyle/>
          <a:p>
            <a:r>
              <a:rPr lang="en-US" altLang="zh-CN" sz="2200" dirty="0" smtClean="0">
                <a:solidFill>
                  <a:srgbClr val="CC3399"/>
                </a:solidFill>
                <a:latin typeface="Palatino Linotype" pitchFamily="18" charset="0"/>
                <a:ea typeface="宋体" pitchFamily="2" charset="-122"/>
              </a:rPr>
              <a:t>A New Ranking System for Product Search</a:t>
            </a:r>
          </a:p>
        </p:txBody>
      </p:sp>
      <p:sp>
        <p:nvSpPr>
          <p:cNvPr id="18" name="Rectangle 18"/>
          <p:cNvSpPr>
            <a:spLocks noChangeArrowheads="1"/>
          </p:cNvSpPr>
          <p:nvPr/>
        </p:nvSpPr>
        <p:spPr bwMode="ltGray">
          <a:xfrm>
            <a:off x="1547664" y="1989262"/>
            <a:ext cx="6552728" cy="769441"/>
          </a:xfrm>
          <a:prstGeom prst="rect">
            <a:avLst/>
          </a:prstGeom>
          <a:noFill/>
          <a:ln w="9525">
            <a:noFill/>
            <a:miter lim="800000"/>
            <a:headEnd/>
            <a:tailEnd/>
          </a:ln>
        </p:spPr>
        <p:txBody>
          <a:bodyPr wrap="square">
            <a:spAutoFit/>
          </a:bodyPr>
          <a:lstStyle/>
          <a:p>
            <a:pPr algn="l">
              <a:buClr>
                <a:srgbClr val="CC0099"/>
              </a:buClr>
              <a:buFont typeface="Wingdings" pitchFamily="2" charset="2"/>
              <a:buChar char="ü"/>
            </a:pPr>
            <a:r>
              <a:rPr lang="en-US" altLang="zh-CN" sz="2000" dirty="0" smtClean="0">
                <a:solidFill>
                  <a:srgbClr val="CC0099"/>
                </a:solidFill>
                <a:latin typeface="Palatino Linotype" pitchFamily="18" charset="0"/>
              </a:rPr>
              <a:t> Economic utility theory,  “Best Value” ranked on Top;  </a:t>
            </a:r>
          </a:p>
          <a:p>
            <a:pPr algn="l">
              <a:buClr>
                <a:srgbClr val="CC0099"/>
              </a:buClr>
              <a:buFont typeface="Wingdings" pitchFamily="2" charset="2"/>
              <a:buChar char="ü"/>
            </a:pPr>
            <a:r>
              <a:rPr lang="en-US" altLang="zh-CN" sz="2000" dirty="0" smtClean="0">
                <a:solidFill>
                  <a:srgbClr val="CC0099"/>
                </a:solidFill>
                <a:latin typeface="Palatino Linotype" pitchFamily="18" charset="0"/>
              </a:rPr>
              <a:t> Validated with user study with +15000 users, 6 cities.</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57"/>
          <p:cNvSpPr>
            <a:spLocks noChangeArrowheads="1"/>
          </p:cNvSpPr>
          <p:nvPr/>
        </p:nvSpPr>
        <p:spPr bwMode="auto">
          <a:xfrm>
            <a:off x="1835696" y="1988840"/>
            <a:ext cx="6048672" cy="1080120"/>
          </a:xfrm>
          <a:prstGeom prst="flowChartAlternateProcess">
            <a:avLst/>
          </a:prstGeom>
          <a:solidFill>
            <a:srgbClr val="993366">
              <a:alpha val="20000"/>
            </a:srgbClr>
          </a:solidFill>
          <a:ln w="9525">
            <a:solidFill>
              <a:srgbClr val="993366"/>
            </a:solidFill>
            <a:miter lim="800000"/>
            <a:headEnd/>
            <a:tailEnd/>
          </a:ln>
        </p:spPr>
        <p:txBody>
          <a:bodyPr lIns="0" tIns="0" rIns="0" bIns="0" anchor="ctr"/>
          <a:lstStyle/>
          <a:p>
            <a:pPr algn="l"/>
            <a:r>
              <a:rPr lang="en-US" altLang="zh-CN" b="1" dirty="0" smtClean="0">
                <a:solidFill>
                  <a:srgbClr val="CC0099"/>
                </a:solidFill>
                <a:latin typeface="Palatino Linotype" pitchFamily="18" charset="0"/>
                <a:ea typeface="+mn-ea"/>
              </a:rPr>
              <a:t>  Demo:   </a:t>
            </a:r>
            <a:r>
              <a:rPr kumimoji="1" lang="en-US" altLang="zh-CN" b="1" dirty="0" smtClean="0">
                <a:solidFill>
                  <a:schemeClr val="accent1">
                    <a:lumMod val="50000"/>
                  </a:schemeClr>
                </a:solidFill>
                <a:latin typeface="Palatino Linotype" pitchFamily="18" charset="0"/>
                <a:hlinkClick r:id="rId3"/>
              </a:rPr>
              <a:t>http://nyuhotels.appspot.com/</a:t>
            </a:r>
            <a:r>
              <a:rPr kumimoji="1" lang="en-US" altLang="zh-CN" b="1" dirty="0" smtClean="0">
                <a:solidFill>
                  <a:schemeClr val="accent1">
                    <a:lumMod val="50000"/>
                  </a:schemeClr>
                </a:solidFill>
                <a:latin typeface="Palatino Linotype" pitchFamily="18" charset="0"/>
              </a:rPr>
              <a:t>         </a:t>
            </a:r>
            <a:endParaRPr lang="en-US" altLang="zh-CN" b="1" dirty="0" smtClean="0">
              <a:solidFill>
                <a:srgbClr val="CC0099"/>
              </a:solidFill>
              <a:latin typeface="Palatino Linotype" pitchFamily="18" charset="0"/>
              <a:ea typeface="+mn-ea"/>
            </a:endParaRPr>
          </a:p>
        </p:txBody>
      </p:sp>
      <p:sp>
        <p:nvSpPr>
          <p:cNvPr id="34821" name="Rectangle 5"/>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34822" name="Rectangle 6"/>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34823" name="AutoShape 14"/>
          <p:cNvSpPr>
            <a:spLocks/>
          </p:cNvSpPr>
          <p:nvPr/>
        </p:nvSpPr>
        <p:spPr bwMode="ltGray">
          <a:xfrm>
            <a:off x="1187450" y="4941888"/>
            <a:ext cx="152400" cy="914400"/>
          </a:xfrm>
          <a:prstGeom prst="leftBrace">
            <a:avLst>
              <a:gd name="adj1" fmla="val 50000"/>
              <a:gd name="adj2" fmla="val 50000"/>
            </a:avLst>
          </a:prstGeom>
          <a:noFill/>
          <a:ln w="9525">
            <a:noFill/>
            <a:round/>
            <a:headEnd/>
            <a:tailEnd/>
          </a:ln>
        </p:spPr>
        <p:txBody>
          <a:bodyPr wrap="none" anchor="ctr">
            <a:spAutoFit/>
          </a:bodyPr>
          <a:lstStyle/>
          <a:p>
            <a:endParaRPr lang="en-US"/>
          </a:p>
        </p:txBody>
      </p:sp>
      <p:sp>
        <p:nvSpPr>
          <p:cNvPr id="13" name="标题 12"/>
          <p:cNvSpPr>
            <a:spLocks noGrp="1"/>
          </p:cNvSpPr>
          <p:nvPr>
            <p:ph type="title"/>
          </p:nvPr>
        </p:nvSpPr>
        <p:spPr/>
        <p:txBody>
          <a:bodyPr/>
          <a:lstStyle/>
          <a:p>
            <a:r>
              <a:rPr lang="en-US" altLang="zh-CN" sz="4800" dirty="0" smtClean="0">
                <a:solidFill>
                  <a:srgbClr val="660066"/>
                </a:solidFill>
                <a:latin typeface="Palatino Linotype" pitchFamily="18" charset="0"/>
                <a:ea typeface="宋体" pitchFamily="2" charset="-122"/>
              </a:rPr>
              <a:t>Q &amp; A</a:t>
            </a:r>
          </a:p>
        </p:txBody>
      </p:sp>
      <p:sp>
        <p:nvSpPr>
          <p:cNvPr id="15" name="Rectangle 3"/>
          <p:cNvSpPr>
            <a:spLocks noChangeArrowheads="1"/>
          </p:cNvSpPr>
          <p:nvPr/>
        </p:nvSpPr>
        <p:spPr bwMode="ltGray">
          <a:xfrm>
            <a:off x="3707904" y="4140369"/>
            <a:ext cx="2808312" cy="584775"/>
          </a:xfrm>
          <a:prstGeom prst="rect">
            <a:avLst/>
          </a:prstGeom>
          <a:noFill/>
          <a:ln w="9525">
            <a:noFill/>
            <a:miter lim="800000"/>
            <a:headEnd/>
            <a:tailEnd/>
          </a:ln>
        </p:spPr>
        <p:txBody>
          <a:bodyPr wrap="square" anchor="ctr">
            <a:spAutoFit/>
          </a:bodyPr>
          <a:lstStyle/>
          <a:p>
            <a:pPr algn="l"/>
            <a:r>
              <a:rPr kumimoji="1" lang="en-US" altLang="zh-CN" sz="3200" dirty="0" smtClean="0">
                <a:solidFill>
                  <a:schemeClr val="tx1"/>
                </a:solidFill>
                <a:latin typeface="Palatino Linotype" pitchFamily="18" charset="0"/>
              </a:rPr>
              <a:t>Thank you!</a:t>
            </a:r>
            <a:endParaRPr kumimoji="1" lang="en-US" altLang="zh-CN" sz="3200" dirty="0">
              <a:solidFill>
                <a:schemeClr val="tx1"/>
              </a:solidFill>
              <a:latin typeface="Palatino Linotype"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Grp="1" noChangeArrowheads="1"/>
          </p:cNvSpPr>
          <p:nvPr>
            <p:ph type="title"/>
          </p:nvPr>
        </p:nvSpPr>
        <p:spPr>
          <a:xfrm>
            <a:off x="1507108" y="260648"/>
            <a:ext cx="6121400" cy="830263"/>
          </a:xfrm>
        </p:spPr>
        <p:txBody>
          <a:bodyPr/>
          <a:lstStyle/>
          <a:p>
            <a:pPr eaLnBrk="1" hangingPunct="1"/>
            <a:r>
              <a:rPr lang="en-US" altLang="zh-CN" dirty="0" smtClean="0">
                <a:solidFill>
                  <a:srgbClr val="660066"/>
                </a:solidFill>
                <a:latin typeface="Palatino Linotype" pitchFamily="18" charset="0"/>
                <a:ea typeface="宋体" charset="-122"/>
              </a:rPr>
              <a:t>Facet Search?   </a:t>
            </a:r>
          </a:p>
        </p:txBody>
      </p:sp>
      <p:pic>
        <p:nvPicPr>
          <p:cNvPr id="58371" name="Picture 3"/>
          <p:cNvPicPr>
            <a:picLocks noChangeAspect="1" noChangeArrowheads="1"/>
          </p:cNvPicPr>
          <p:nvPr/>
        </p:nvPicPr>
        <p:blipFill>
          <a:blip r:embed="rId3" cstate="print"/>
          <a:srcRect l="6914" t="32110" r="73716" b="33438"/>
          <a:stretch>
            <a:fillRect/>
          </a:stretch>
        </p:blipFill>
        <p:spPr bwMode="auto">
          <a:xfrm>
            <a:off x="360040" y="2132856"/>
            <a:ext cx="4572000" cy="2781076"/>
          </a:xfrm>
          <a:prstGeom prst="rect">
            <a:avLst/>
          </a:prstGeom>
          <a:noFill/>
          <a:ln w="9525">
            <a:noFill/>
            <a:miter lim="800000"/>
            <a:headEnd/>
            <a:tailEnd/>
          </a:ln>
        </p:spPr>
      </p:pic>
      <p:sp>
        <p:nvSpPr>
          <p:cNvPr id="18" name="Rectangle 18"/>
          <p:cNvSpPr>
            <a:spLocks noChangeArrowheads="1"/>
          </p:cNvSpPr>
          <p:nvPr/>
        </p:nvSpPr>
        <p:spPr bwMode="ltGray">
          <a:xfrm>
            <a:off x="4932040" y="2996952"/>
            <a:ext cx="4211960" cy="1348061"/>
          </a:xfrm>
          <a:prstGeom prst="rect">
            <a:avLst/>
          </a:prstGeom>
          <a:noFill/>
          <a:ln w="9525">
            <a:noFill/>
            <a:miter lim="800000"/>
            <a:headEnd/>
            <a:tailEnd/>
          </a:ln>
        </p:spPr>
        <p:txBody>
          <a:bodyPr wrap="square">
            <a:spAutoFit/>
          </a:bodyPr>
          <a:lstStyle/>
          <a:p>
            <a:pPr algn="l"/>
            <a:r>
              <a:rPr lang="en-US" altLang="zh-CN" b="1" i="1" dirty="0" smtClean="0">
                <a:solidFill>
                  <a:srgbClr val="CC3399"/>
                </a:solidFill>
                <a:latin typeface="Palatino Linotype" pitchFamily="18" charset="0"/>
              </a:rPr>
              <a:t>Problem</a:t>
            </a:r>
            <a:r>
              <a:rPr lang="en-US" altLang="zh-CN" dirty="0" smtClean="0">
                <a:solidFill>
                  <a:srgbClr val="CC3399"/>
                </a:solidFill>
                <a:latin typeface="Palatino Linotype" pitchFamily="18" charset="0"/>
              </a:rPr>
              <a:t>: </a:t>
            </a:r>
          </a:p>
          <a:p>
            <a:pPr algn="l"/>
            <a:r>
              <a:rPr lang="en-US" altLang="zh-CN" dirty="0" smtClean="0">
                <a:solidFill>
                  <a:srgbClr val="CC3399"/>
                </a:solidFill>
                <a:latin typeface="Palatino Linotype" pitchFamily="18" charset="0"/>
              </a:rPr>
              <a:t>- Likely to miss a deal;</a:t>
            </a:r>
          </a:p>
          <a:p>
            <a:pPr algn="l"/>
            <a:r>
              <a:rPr lang="en-US" altLang="zh-CN" dirty="0" smtClean="0">
                <a:solidFill>
                  <a:srgbClr val="CC3399"/>
                </a:solidFill>
                <a:latin typeface="Palatino Linotype" pitchFamily="18" charset="0"/>
              </a:rPr>
              <a:t>- Still need to </a:t>
            </a:r>
            <a:r>
              <a:rPr lang="en-US" altLang="zh-CN" i="1" dirty="0" smtClean="0">
                <a:solidFill>
                  <a:srgbClr val="CC3399"/>
                </a:solidFill>
                <a:latin typeface="Palatino Linotype" pitchFamily="18" charset="0"/>
              </a:rPr>
              <a:t>rank</a:t>
            </a:r>
            <a:r>
              <a:rPr lang="en-US" altLang="zh-CN" dirty="0" smtClean="0">
                <a:solidFill>
                  <a:srgbClr val="CC3399"/>
                </a:solidFill>
                <a:latin typeface="Palatino Linotype" pitchFamily="18" charset="0"/>
              </a:rPr>
              <a:t> the results!  </a:t>
            </a:r>
          </a:p>
        </p:txBody>
      </p:sp>
    </p:spTree>
    <p:extLst>
      <p:ext uri="{BB962C8B-B14F-4D97-AF65-F5344CB8AC3E}">
        <p14:creationId xmlns:p14="http://schemas.microsoft.com/office/powerpoint/2010/main" val="2695463155"/>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187624"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BLP Model </a:t>
            </a:r>
            <a:r>
              <a:rPr lang="en-US" altLang="zh-CN" sz="2000" dirty="0" smtClean="0">
                <a:solidFill>
                  <a:schemeClr val="tx1"/>
                </a:solidFill>
                <a:latin typeface="Palatino Linotype" pitchFamily="18" charset="0"/>
              </a:rPr>
              <a:t>(Berry, </a:t>
            </a:r>
            <a:r>
              <a:rPr lang="en-US" altLang="zh-CN" sz="2000" dirty="0" err="1" smtClean="0">
                <a:solidFill>
                  <a:schemeClr val="tx1"/>
                </a:solidFill>
                <a:latin typeface="Palatino Linotype" pitchFamily="18" charset="0"/>
              </a:rPr>
              <a:t>Levinsohn</a:t>
            </a:r>
            <a:r>
              <a:rPr lang="en-US" altLang="zh-CN" sz="2000" dirty="0" smtClean="0">
                <a:solidFill>
                  <a:schemeClr val="tx1"/>
                </a:solidFill>
                <a:latin typeface="Palatino Linotype" pitchFamily="18" charset="0"/>
              </a:rPr>
              <a:t>, and </a:t>
            </a:r>
            <a:r>
              <a:rPr lang="en-US" altLang="zh-CN" sz="2000" dirty="0" err="1" smtClean="0">
                <a:solidFill>
                  <a:schemeClr val="tx1"/>
                </a:solidFill>
                <a:latin typeface="Palatino Linotype" pitchFamily="18" charset="0"/>
              </a:rPr>
              <a:t>Pakes</a:t>
            </a:r>
            <a:r>
              <a:rPr lang="en-US" altLang="zh-CN" sz="2000" dirty="0" smtClean="0">
                <a:solidFill>
                  <a:schemeClr val="tx1"/>
                </a:solidFill>
                <a:latin typeface="Palatino Linotype" pitchFamily="18" charset="0"/>
              </a:rPr>
              <a:t> 1995) </a:t>
            </a:r>
            <a:endParaRPr lang="en-US" altLang="zh-CN" sz="2000" dirty="0" smtClean="0">
              <a:solidFill>
                <a:srgbClr val="660066"/>
              </a:solidFill>
              <a:latin typeface="Palatino Linotype" pitchFamily="18" charset="0"/>
              <a:ea typeface="宋体" pitchFamily="2" charset="-122"/>
            </a:endParaRPr>
          </a:p>
        </p:txBody>
      </p:sp>
      <p:sp>
        <p:nvSpPr>
          <p:cNvPr id="37" name="Rectangle 18"/>
          <p:cNvSpPr>
            <a:spLocks noChangeArrowheads="1"/>
          </p:cNvSpPr>
          <p:nvPr/>
        </p:nvSpPr>
        <p:spPr bwMode="ltGray">
          <a:xfrm>
            <a:off x="1167894" y="2204864"/>
            <a:ext cx="7292538" cy="646331"/>
          </a:xfrm>
          <a:prstGeom prst="rect">
            <a:avLst/>
          </a:prstGeom>
          <a:noFill/>
          <a:ln w="9525">
            <a:noFill/>
            <a:miter lim="800000"/>
            <a:headEnd/>
            <a:tailEnd/>
          </a:ln>
        </p:spPr>
        <p:txBody>
          <a:bodyPr wrap="square">
            <a:spAutoFit/>
          </a:bodyPr>
          <a:lstStyle/>
          <a:p>
            <a:pPr algn="l"/>
            <a:r>
              <a:rPr lang="en-US" altLang="zh-CN" sz="1800" dirty="0" smtClean="0">
                <a:solidFill>
                  <a:srgbClr val="CC0099"/>
                </a:solidFill>
                <a:latin typeface="Palatino Linotype" pitchFamily="18" charset="0"/>
              </a:rPr>
              <a:t>Assumption 2:  </a:t>
            </a:r>
            <a:r>
              <a:rPr lang="en-US" altLang="zh-CN" sz="1800" dirty="0" smtClean="0">
                <a:solidFill>
                  <a:schemeClr val="tx1"/>
                </a:solidFill>
                <a:latin typeface="Palatino Linotype" pitchFamily="18" charset="0"/>
              </a:rPr>
              <a:t>Consumer-specific preferences are a function of consumer demographics and purchase context.</a:t>
            </a:r>
          </a:p>
        </p:txBody>
      </p:sp>
      <p:graphicFrame>
        <p:nvGraphicFramePr>
          <p:cNvPr id="28" name="Object 2"/>
          <p:cNvGraphicFramePr>
            <a:graphicFrameLocks noChangeAspect="1"/>
          </p:cNvGraphicFramePr>
          <p:nvPr/>
        </p:nvGraphicFramePr>
        <p:xfrm>
          <a:off x="2123728" y="2795141"/>
          <a:ext cx="5100637" cy="777875"/>
        </p:xfrm>
        <a:graphic>
          <a:graphicData uri="http://schemas.openxmlformats.org/presentationml/2006/ole">
            <mc:AlternateContent xmlns:mc="http://schemas.openxmlformats.org/markup-compatibility/2006">
              <mc:Choice xmlns:v="urn:schemas-microsoft-com:vml" Requires="v">
                <p:oleObj spid="_x0000_s65550" name="Equation" r:id="rId4" imgW="2755800" imgH="431640" progId="Equation.DSMT4">
                  <p:embed/>
                </p:oleObj>
              </mc:Choice>
              <mc:Fallback>
                <p:oleObj name="Equation" r:id="rId4" imgW="275580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2795141"/>
                        <a:ext cx="51006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grpSp>
        <p:nvGrpSpPr>
          <p:cNvPr id="2" name="组合 41"/>
          <p:cNvGrpSpPr/>
          <p:nvPr/>
        </p:nvGrpSpPr>
        <p:grpSpPr>
          <a:xfrm>
            <a:off x="1187624" y="1556792"/>
            <a:ext cx="7776864" cy="646331"/>
            <a:chOff x="1187624" y="1768023"/>
            <a:chExt cx="7776864" cy="646331"/>
          </a:xfrm>
        </p:grpSpPr>
        <p:sp>
          <p:nvSpPr>
            <p:cNvPr id="6" name="Rectangle 18"/>
            <p:cNvSpPr>
              <a:spLocks noChangeArrowheads="1"/>
            </p:cNvSpPr>
            <p:nvPr/>
          </p:nvSpPr>
          <p:spPr bwMode="ltGray">
            <a:xfrm>
              <a:off x="1187624" y="1768023"/>
              <a:ext cx="7776864" cy="646331"/>
            </a:xfrm>
            <a:prstGeom prst="rect">
              <a:avLst/>
            </a:prstGeom>
            <a:noFill/>
            <a:ln w="9525">
              <a:noFill/>
              <a:miter lim="800000"/>
              <a:headEnd/>
              <a:tailEnd/>
            </a:ln>
          </p:spPr>
          <p:txBody>
            <a:bodyPr wrap="square">
              <a:spAutoFit/>
            </a:bodyPr>
            <a:lstStyle/>
            <a:p>
              <a:pPr algn="l"/>
              <a:r>
                <a:rPr lang="en-US" altLang="zh-CN" sz="1800" dirty="0" smtClean="0">
                  <a:solidFill>
                    <a:srgbClr val="CC0099"/>
                  </a:solidFill>
                  <a:latin typeface="Palatino Linotype" pitchFamily="18" charset="0"/>
                </a:rPr>
                <a:t>Assumption:  </a:t>
              </a:r>
              <a:r>
                <a:rPr lang="en-US" altLang="zh-CN" sz="1800" dirty="0" smtClean="0">
                  <a:solidFill>
                    <a:schemeClr val="tx1"/>
                  </a:solidFill>
                  <a:latin typeface="Palatino Linotype" pitchFamily="18" charset="0"/>
                </a:rPr>
                <a:t>Consumers have </a:t>
              </a:r>
              <a:r>
                <a:rPr lang="en-US" altLang="zh-CN" sz="1800" dirty="0" smtClean="0">
                  <a:solidFill>
                    <a:srgbClr val="CC0099"/>
                  </a:solidFill>
                  <a:latin typeface="Palatino Linotype" pitchFamily="18" charset="0"/>
                </a:rPr>
                <a:t>heterogeneous </a:t>
              </a:r>
              <a:r>
                <a:rPr lang="en-US" altLang="zh-CN" sz="1800" dirty="0" smtClean="0">
                  <a:solidFill>
                    <a:schemeClr val="tx1"/>
                  </a:solidFill>
                  <a:latin typeface="Palatino Linotype" pitchFamily="18" charset="0"/>
                </a:rPr>
                <a:t>preferences (            ) towards price and product characteristics.</a:t>
              </a:r>
            </a:p>
          </p:txBody>
        </p:sp>
        <p:graphicFrame>
          <p:nvGraphicFramePr>
            <p:cNvPr id="4106" name="Object 10"/>
            <p:cNvGraphicFramePr>
              <a:graphicFrameLocks noChangeAspect="1"/>
            </p:cNvGraphicFramePr>
            <p:nvPr/>
          </p:nvGraphicFramePr>
          <p:xfrm>
            <a:off x="7537450" y="1778496"/>
            <a:ext cx="601663" cy="360362"/>
          </p:xfrm>
          <a:graphic>
            <a:graphicData uri="http://schemas.openxmlformats.org/presentationml/2006/ole">
              <mc:AlternateContent xmlns:mc="http://schemas.openxmlformats.org/markup-compatibility/2006">
                <mc:Choice xmlns:v="urn:schemas-microsoft-com:vml" Requires="v">
                  <p:oleObj spid="_x0000_s65551" name="Equation" r:id="rId6" imgW="380880" imgH="228600" progId="Equation.DSMT4">
                    <p:embed/>
                  </p:oleObj>
                </mc:Choice>
                <mc:Fallback>
                  <p:oleObj name="Equation" r:id="rId6" imgW="3808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7450" y="1778496"/>
                          <a:ext cx="6016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13" name="直接连接符 12"/>
          <p:cNvCxnSpPr>
            <a:endCxn id="14" idx="0"/>
          </p:cNvCxnSpPr>
          <p:nvPr/>
        </p:nvCxnSpPr>
        <p:spPr bwMode="auto">
          <a:xfrm rot="5400000">
            <a:off x="3454472" y="3301001"/>
            <a:ext cx="294854" cy="229898"/>
          </a:xfrm>
          <a:prstGeom prst="line">
            <a:avLst/>
          </a:prstGeom>
          <a:noFill/>
          <a:ln w="9525" cap="flat" cmpd="sng" algn="ctr">
            <a:solidFill>
              <a:srgbClr val="CC0099"/>
            </a:solidFill>
            <a:prstDash val="solid"/>
            <a:round/>
            <a:headEnd type="none" w="med" len="med"/>
            <a:tailEnd type="none" w="med" len="med"/>
          </a:ln>
          <a:effectLst/>
        </p:spPr>
      </p:cxnSp>
      <p:sp>
        <p:nvSpPr>
          <p:cNvPr id="14" name="矩形 13"/>
          <p:cNvSpPr/>
          <p:nvPr/>
        </p:nvSpPr>
        <p:spPr>
          <a:xfrm>
            <a:off x="1835696" y="3563377"/>
            <a:ext cx="3302507" cy="634020"/>
          </a:xfrm>
          <a:prstGeom prst="rect">
            <a:avLst/>
          </a:prstGeom>
        </p:spPr>
        <p:txBody>
          <a:bodyPr wrap="none">
            <a:spAutoFit/>
          </a:bodyPr>
          <a:lstStyle/>
          <a:p>
            <a:r>
              <a:rPr lang="en-US" altLang="zh-CN" sz="1600" dirty="0" smtClean="0">
                <a:solidFill>
                  <a:srgbClr val="CC0099"/>
                </a:solidFill>
                <a:latin typeface="Palatino Linotype" pitchFamily="18" charset="0"/>
              </a:rPr>
              <a:t>Consumer Type</a:t>
            </a:r>
          </a:p>
          <a:p>
            <a:r>
              <a:rPr lang="en-US" sz="1600" dirty="0" smtClean="0">
                <a:solidFill>
                  <a:srgbClr val="CC0099"/>
                </a:solidFill>
                <a:latin typeface="Palatino Linotype" pitchFamily="18" charset="0"/>
              </a:rPr>
              <a:t>(e.g., purchase context, age group)</a:t>
            </a:r>
            <a:endParaRPr lang="en-US" sz="1600" dirty="0">
              <a:solidFill>
                <a:srgbClr val="CC0099"/>
              </a:solidFill>
            </a:endParaRPr>
          </a:p>
        </p:txBody>
      </p:sp>
      <p:cxnSp>
        <p:nvCxnSpPr>
          <p:cNvPr id="16" name="直接连接符 15"/>
          <p:cNvCxnSpPr/>
          <p:nvPr/>
        </p:nvCxnSpPr>
        <p:spPr bwMode="auto">
          <a:xfrm rot="16200000" flipH="1">
            <a:off x="5801159" y="3280368"/>
            <a:ext cx="365760" cy="344274"/>
          </a:xfrm>
          <a:prstGeom prst="line">
            <a:avLst/>
          </a:prstGeom>
          <a:noFill/>
          <a:ln w="9525" cap="flat" cmpd="sng" algn="ctr">
            <a:solidFill>
              <a:srgbClr val="CC0099"/>
            </a:solidFill>
            <a:prstDash val="solid"/>
            <a:round/>
            <a:headEnd type="none" w="med" len="med"/>
            <a:tailEnd type="none" w="med" len="med"/>
          </a:ln>
          <a:effectLst/>
        </p:spPr>
      </p:cxnSp>
      <p:sp>
        <p:nvSpPr>
          <p:cNvPr id="17" name="矩形 16"/>
          <p:cNvSpPr/>
          <p:nvPr/>
        </p:nvSpPr>
        <p:spPr>
          <a:xfrm>
            <a:off x="5595878" y="3563377"/>
            <a:ext cx="1925527" cy="338554"/>
          </a:xfrm>
          <a:prstGeom prst="rect">
            <a:avLst/>
          </a:prstGeom>
        </p:spPr>
        <p:txBody>
          <a:bodyPr wrap="none">
            <a:spAutoFit/>
          </a:bodyPr>
          <a:lstStyle/>
          <a:p>
            <a:r>
              <a:rPr lang="en-US" altLang="zh-CN" sz="1600" dirty="0" smtClean="0">
                <a:solidFill>
                  <a:srgbClr val="CC0099"/>
                </a:solidFill>
                <a:latin typeface="Palatino Linotype" pitchFamily="18" charset="0"/>
              </a:rPr>
              <a:t>Consumer Income</a:t>
            </a:r>
            <a:endParaRPr lang="en-US" sz="1600" dirty="0">
              <a:solidFill>
                <a:srgbClr val="CC0099"/>
              </a:solidFill>
            </a:endParaRPr>
          </a:p>
        </p:txBody>
      </p:sp>
      <p:sp>
        <p:nvSpPr>
          <p:cNvPr id="25" name="Rectangle 18"/>
          <p:cNvSpPr>
            <a:spLocks noChangeArrowheads="1"/>
          </p:cNvSpPr>
          <p:nvPr/>
        </p:nvSpPr>
        <p:spPr bwMode="ltGray">
          <a:xfrm>
            <a:off x="1115616" y="4533449"/>
            <a:ext cx="7272808" cy="646331"/>
          </a:xfrm>
          <a:prstGeom prst="rect">
            <a:avLst/>
          </a:prstGeom>
          <a:noFill/>
          <a:ln w="9525">
            <a:noFill/>
            <a:miter lim="800000"/>
            <a:headEnd/>
            <a:tailEnd/>
          </a:ln>
        </p:spPr>
        <p:txBody>
          <a:bodyPr wrap="square">
            <a:spAutoFit/>
          </a:bodyPr>
          <a:lstStyle/>
          <a:p>
            <a:pPr algn="l">
              <a:buClr>
                <a:srgbClr val="CC0099"/>
              </a:buClr>
            </a:pPr>
            <a:r>
              <a:rPr lang="en-US" altLang="zh-CN" sz="1800" dirty="0" smtClean="0">
                <a:solidFill>
                  <a:schemeClr val="tx1"/>
                </a:solidFill>
                <a:latin typeface="Palatino Linotype" pitchFamily="18" charset="0"/>
              </a:rPr>
              <a:t>Overall population preference = </a:t>
            </a:r>
            <a:r>
              <a:rPr lang="en-US" altLang="zh-CN" sz="1800" i="1" dirty="0" smtClean="0">
                <a:solidFill>
                  <a:srgbClr val="CC0099"/>
                </a:solidFill>
                <a:latin typeface="Palatino Linotype" pitchFamily="18" charset="0"/>
              </a:rPr>
              <a:t>mixture</a:t>
            </a:r>
            <a:r>
              <a:rPr lang="en-US" altLang="zh-CN" sz="1800" dirty="0" smtClean="0">
                <a:solidFill>
                  <a:schemeClr val="tx1"/>
                </a:solidFill>
                <a:latin typeface="Palatino Linotype" pitchFamily="18" charset="0"/>
              </a:rPr>
              <a:t> of preferences from </a:t>
            </a:r>
            <a:r>
              <a:rPr lang="en-US" altLang="zh-CN" sz="1800" dirty="0" smtClean="0">
                <a:solidFill>
                  <a:srgbClr val="CC0099"/>
                </a:solidFill>
                <a:latin typeface="Palatino Linotype" pitchFamily="18" charset="0"/>
              </a:rPr>
              <a:t>different types</a:t>
            </a:r>
            <a:r>
              <a:rPr lang="en-US" altLang="zh-CN" sz="1800" dirty="0" smtClean="0">
                <a:solidFill>
                  <a:schemeClr val="tx1"/>
                </a:solidFill>
                <a:latin typeface="Palatino Linotype" pitchFamily="18" charset="0"/>
              </a:rPr>
              <a:t> of consumers (or consumer segments) in the population.</a:t>
            </a:r>
          </a:p>
        </p:txBody>
      </p:sp>
      <p:grpSp>
        <p:nvGrpSpPr>
          <p:cNvPr id="3" name="组合 37"/>
          <p:cNvGrpSpPr/>
          <p:nvPr/>
        </p:nvGrpSpPr>
        <p:grpSpPr>
          <a:xfrm>
            <a:off x="4644008" y="5107772"/>
            <a:ext cx="4176464" cy="1615708"/>
            <a:chOff x="2873218" y="5157192"/>
            <a:chExt cx="3960440" cy="1399684"/>
          </a:xfrm>
        </p:grpSpPr>
        <p:pic>
          <p:nvPicPr>
            <p:cNvPr id="31" name="图片 30" descr="mix3pdf.gif"/>
            <p:cNvPicPr>
              <a:picLocks noChangeAspect="1"/>
            </p:cNvPicPr>
            <p:nvPr/>
          </p:nvPicPr>
          <p:blipFill>
            <a:blip r:embed="rId8" cstate="print"/>
            <a:srcRect l="23434" t="13655" r="13554" b="7823"/>
            <a:stretch>
              <a:fillRect/>
            </a:stretch>
          </p:blipFill>
          <p:spPr>
            <a:xfrm>
              <a:off x="2873218" y="5157192"/>
              <a:ext cx="3960440" cy="1399684"/>
            </a:xfrm>
            <a:prstGeom prst="rect">
              <a:avLst/>
            </a:prstGeom>
          </p:spPr>
        </p:pic>
        <p:sp>
          <p:nvSpPr>
            <p:cNvPr id="34" name="矩形 33"/>
            <p:cNvSpPr/>
            <p:nvPr/>
          </p:nvSpPr>
          <p:spPr>
            <a:xfrm>
              <a:off x="3280415" y="5905580"/>
              <a:ext cx="785407" cy="338554"/>
            </a:xfrm>
            <a:prstGeom prst="rect">
              <a:avLst/>
            </a:prstGeom>
          </p:spPr>
          <p:txBody>
            <a:bodyPr wrap="none">
              <a:spAutoFit/>
            </a:bodyPr>
            <a:lstStyle/>
            <a:p>
              <a:r>
                <a:rPr lang="en-US" altLang="zh-CN" sz="1600" dirty="0" smtClean="0">
                  <a:solidFill>
                    <a:schemeClr val="tx1"/>
                  </a:solidFill>
                  <a:latin typeface="Palatino Linotype" pitchFamily="18" charset="0"/>
                </a:rPr>
                <a:t>Type 1</a:t>
              </a:r>
              <a:endParaRPr lang="en-US" sz="1600" dirty="0"/>
            </a:p>
          </p:txBody>
        </p:sp>
        <p:sp>
          <p:nvSpPr>
            <p:cNvPr id="35" name="矩形 34"/>
            <p:cNvSpPr/>
            <p:nvPr/>
          </p:nvSpPr>
          <p:spPr>
            <a:xfrm>
              <a:off x="4222403" y="6042774"/>
              <a:ext cx="836704" cy="338554"/>
            </a:xfrm>
            <a:prstGeom prst="rect">
              <a:avLst/>
            </a:prstGeom>
          </p:spPr>
          <p:txBody>
            <a:bodyPr wrap="none">
              <a:spAutoFit/>
            </a:bodyPr>
            <a:lstStyle/>
            <a:p>
              <a:r>
                <a:rPr lang="en-US" altLang="zh-CN" sz="1600" dirty="0" smtClean="0">
                  <a:solidFill>
                    <a:schemeClr val="tx1"/>
                  </a:solidFill>
                  <a:latin typeface="Palatino Linotype" pitchFamily="18" charset="0"/>
                </a:rPr>
                <a:t>Type  2</a:t>
              </a:r>
              <a:endParaRPr lang="en-US" sz="1600" dirty="0"/>
            </a:p>
          </p:txBody>
        </p:sp>
        <p:sp>
          <p:nvSpPr>
            <p:cNvPr id="36" name="矩形 35"/>
            <p:cNvSpPr/>
            <p:nvPr/>
          </p:nvSpPr>
          <p:spPr>
            <a:xfrm>
              <a:off x="5472187" y="5979150"/>
              <a:ext cx="785408" cy="338554"/>
            </a:xfrm>
            <a:prstGeom prst="rect">
              <a:avLst/>
            </a:prstGeom>
          </p:spPr>
          <p:txBody>
            <a:bodyPr wrap="none">
              <a:spAutoFit/>
            </a:bodyPr>
            <a:lstStyle/>
            <a:p>
              <a:r>
                <a:rPr lang="en-US" altLang="zh-CN" sz="1600" dirty="0" smtClean="0">
                  <a:solidFill>
                    <a:schemeClr val="tx1"/>
                  </a:solidFill>
                  <a:latin typeface="Palatino Linotype" pitchFamily="18" charset="0"/>
                </a:rPr>
                <a:t>Type 3</a:t>
              </a:r>
              <a:endParaRPr lang="en-US" sz="1600" dirty="0"/>
            </a:p>
          </p:txBody>
        </p:sp>
      </p:grpSp>
      <p:sp>
        <p:nvSpPr>
          <p:cNvPr id="40" name="AutoShape 57"/>
          <p:cNvSpPr>
            <a:spLocks noChangeArrowheads="1"/>
          </p:cNvSpPr>
          <p:nvPr/>
        </p:nvSpPr>
        <p:spPr bwMode="auto">
          <a:xfrm>
            <a:off x="539552" y="5492522"/>
            <a:ext cx="4392488" cy="648072"/>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sz="1800" dirty="0" smtClean="0">
                <a:solidFill>
                  <a:srgbClr val="CC3399"/>
                </a:solidFill>
                <a:latin typeface="Palatino Linotype" pitchFamily="18" charset="0"/>
                <a:ea typeface="宋体" charset="-122"/>
              </a:rPr>
              <a:t>Observed overall demand</a:t>
            </a:r>
            <a:endParaRPr lang="en-US" altLang="zh-CN" sz="1800" dirty="0" smtClean="0">
              <a:solidFill>
                <a:srgbClr val="CC3399"/>
              </a:solidFill>
              <a:latin typeface="Palatino Linotype" pitchFamily="18" charset="0"/>
              <a:ea typeface="宋体" charset="-122"/>
              <a:sym typeface="Wingdings" pitchFamily="2" charset="2"/>
            </a:endParaRPr>
          </a:p>
          <a:p>
            <a:pPr marL="609600" indent="-609600" algn="l" eaLnBrk="1" hangingPunct="1">
              <a:buClr>
                <a:srgbClr val="660066"/>
              </a:buClr>
              <a:buSzPct val="90000"/>
              <a:buFont typeface="Wingdings" pitchFamily="2" charset="2"/>
              <a:buNone/>
            </a:pPr>
            <a:r>
              <a:rPr lang="en-US" altLang="zh-CN" sz="1800" dirty="0" smtClean="0">
                <a:solidFill>
                  <a:srgbClr val="CC3399"/>
                </a:solidFill>
                <a:latin typeface="Palatino Linotype" pitchFamily="18" charset="0"/>
                <a:ea typeface="宋体" charset="-122"/>
                <a:sym typeface="Wingdings" pitchFamily="2" charset="2"/>
              </a:rPr>
              <a:t>                    Individual preference?</a:t>
            </a:r>
            <a:endParaRPr lang="en-US" altLang="zh-CN" sz="1800" dirty="0" smtClean="0">
              <a:solidFill>
                <a:srgbClr val="CC3399"/>
              </a:solidFill>
              <a:latin typeface="Palatino Linotype" pitchFamily="18" charset="0"/>
              <a:ea typeface="宋体" charset="-122"/>
            </a:endParaRPr>
          </a:p>
        </p:txBody>
      </p:sp>
      <p:sp>
        <p:nvSpPr>
          <p:cNvPr id="41" name="矩形 40"/>
          <p:cNvSpPr/>
          <p:nvPr/>
        </p:nvSpPr>
        <p:spPr>
          <a:xfrm>
            <a:off x="5652120" y="5466710"/>
            <a:ext cx="2160240" cy="338554"/>
          </a:xfrm>
          <a:prstGeom prst="rect">
            <a:avLst/>
          </a:prstGeom>
        </p:spPr>
        <p:txBody>
          <a:bodyPr wrap="square">
            <a:spAutoFit/>
          </a:bodyPr>
          <a:lstStyle/>
          <a:p>
            <a:r>
              <a:rPr lang="en-US" altLang="zh-CN" sz="1600" dirty="0" smtClean="0">
                <a:solidFill>
                  <a:schemeClr val="tx1"/>
                </a:solidFill>
                <a:latin typeface="Palatino Linotype" pitchFamily="18" charset="0"/>
              </a:rPr>
              <a:t>Overall Preference</a:t>
            </a:r>
            <a:endParaRPr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animBg="1"/>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187624" y="476250"/>
            <a:ext cx="6553200" cy="830263"/>
          </a:xfrm>
        </p:spPr>
        <p:txBody>
          <a:bodyPr/>
          <a:lstStyle/>
          <a:p>
            <a:pPr eaLnBrk="1" hangingPunct="1"/>
            <a:r>
              <a:rPr lang="en-US" altLang="zh-CN" sz="3200" dirty="0" smtClean="0">
                <a:solidFill>
                  <a:srgbClr val="660066"/>
                </a:solidFill>
                <a:latin typeface="Palatino Linotype" pitchFamily="18" charset="0"/>
                <a:ea typeface="宋体" pitchFamily="2" charset="-122"/>
              </a:rPr>
              <a:t>BLP Model - Estimation</a:t>
            </a:r>
          </a:p>
        </p:txBody>
      </p:sp>
      <p:sp>
        <p:nvSpPr>
          <p:cNvPr id="24" name="Rectangle 18"/>
          <p:cNvSpPr>
            <a:spLocks noChangeArrowheads="1"/>
          </p:cNvSpPr>
          <p:nvPr/>
        </p:nvSpPr>
        <p:spPr bwMode="ltGray">
          <a:xfrm>
            <a:off x="1328236" y="1588730"/>
            <a:ext cx="7292538" cy="400110"/>
          </a:xfrm>
          <a:prstGeom prst="rect">
            <a:avLst/>
          </a:prstGeom>
          <a:noFill/>
          <a:ln w="9525">
            <a:noFill/>
            <a:miter lim="800000"/>
            <a:headEnd/>
            <a:tailEnd/>
          </a:ln>
        </p:spPr>
        <p:txBody>
          <a:bodyPr wrap="square">
            <a:spAutoFit/>
          </a:bodyPr>
          <a:lstStyle/>
          <a:p>
            <a:pPr algn="l"/>
            <a:r>
              <a:rPr lang="en-US" altLang="zh-CN" sz="2000" dirty="0" smtClean="0">
                <a:solidFill>
                  <a:srgbClr val="CC0099"/>
                </a:solidFill>
                <a:latin typeface="Palatino Linotype" pitchFamily="18" charset="0"/>
              </a:rPr>
              <a:t>Estimation Strategy:  </a:t>
            </a:r>
            <a:endParaRPr lang="en-US" altLang="zh-CN" sz="2000" dirty="0" smtClean="0">
              <a:solidFill>
                <a:schemeClr val="tx1"/>
              </a:solidFill>
              <a:latin typeface="Palatino Linotype" pitchFamily="18" charset="0"/>
            </a:endParaRPr>
          </a:p>
        </p:txBody>
      </p:sp>
      <p:graphicFrame>
        <p:nvGraphicFramePr>
          <p:cNvPr id="53251" name="Object 3"/>
          <p:cNvGraphicFramePr>
            <a:graphicFrameLocks noChangeAspect="1"/>
          </p:cNvGraphicFramePr>
          <p:nvPr/>
        </p:nvGraphicFramePr>
        <p:xfrm>
          <a:off x="2975858" y="4308862"/>
          <a:ext cx="3340100" cy="687388"/>
        </p:xfrm>
        <a:graphic>
          <a:graphicData uri="http://schemas.openxmlformats.org/presentationml/2006/ole">
            <mc:AlternateContent xmlns:mc="http://schemas.openxmlformats.org/markup-compatibility/2006">
              <mc:Choice xmlns:v="urn:schemas-microsoft-com:vml" Requires="v">
                <p:oleObj spid="_x0000_s66586" name="Equation" r:id="rId4" imgW="2158920" imgH="457200" progId="Equation.DSMT4">
                  <p:embed/>
                </p:oleObj>
              </mc:Choice>
              <mc:Fallback>
                <p:oleObj name="Equation" r:id="rId4" imgW="215892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858" y="4308862"/>
                        <a:ext cx="33401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graphicFrame>
        <p:nvGraphicFramePr>
          <p:cNvPr id="53252" name="Object 4"/>
          <p:cNvGraphicFramePr>
            <a:graphicFrameLocks noChangeAspect="1"/>
          </p:cNvGraphicFramePr>
          <p:nvPr/>
        </p:nvGraphicFramePr>
        <p:xfrm>
          <a:off x="1763688" y="5159742"/>
          <a:ext cx="5988050" cy="1262062"/>
        </p:xfrm>
        <a:graphic>
          <a:graphicData uri="http://schemas.openxmlformats.org/presentationml/2006/ole">
            <mc:AlternateContent xmlns:mc="http://schemas.openxmlformats.org/markup-compatibility/2006">
              <mc:Choice xmlns:v="urn:schemas-microsoft-com:vml" Requires="v">
                <p:oleObj spid="_x0000_s66587" name="Equation" r:id="rId6" imgW="3873240" imgH="838080" progId="Equation.DSMT4">
                  <p:embed/>
                </p:oleObj>
              </mc:Choice>
              <mc:Fallback>
                <p:oleObj name="Equation" r:id="rId6" imgW="387324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5159742"/>
                        <a:ext cx="5988050" cy="1262062"/>
                      </a:xfrm>
                      <a:prstGeom prst="rect">
                        <a:avLst/>
                      </a:prstGeom>
                      <a:noFill/>
                      <a:ln w="19050">
                        <a:solidFill>
                          <a:srgbClr val="9933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组合 27"/>
          <p:cNvGrpSpPr/>
          <p:nvPr/>
        </p:nvGrpSpPr>
        <p:grpSpPr>
          <a:xfrm>
            <a:off x="2339975" y="3501008"/>
            <a:ext cx="4725988" cy="649288"/>
            <a:chOff x="2339975" y="3676650"/>
            <a:chExt cx="4725988" cy="649288"/>
          </a:xfrm>
        </p:grpSpPr>
        <p:graphicFrame>
          <p:nvGraphicFramePr>
            <p:cNvPr id="53250" name="Object 2"/>
            <p:cNvGraphicFramePr>
              <a:graphicFrameLocks noChangeAspect="1"/>
            </p:cNvGraphicFramePr>
            <p:nvPr/>
          </p:nvGraphicFramePr>
          <p:xfrm>
            <a:off x="2339975" y="3676650"/>
            <a:ext cx="4725988" cy="649288"/>
          </p:xfrm>
          <a:graphic>
            <a:graphicData uri="http://schemas.openxmlformats.org/presentationml/2006/ole">
              <mc:AlternateContent xmlns:mc="http://schemas.openxmlformats.org/markup-compatibility/2006">
                <mc:Choice xmlns:v="urn:schemas-microsoft-com:vml" Requires="v">
                  <p:oleObj spid="_x0000_s66588" name="Equation" r:id="rId8" imgW="3060360" imgH="431640" progId="Equation.DSMT4">
                    <p:embed/>
                  </p:oleObj>
                </mc:Choice>
                <mc:Fallback>
                  <p:oleObj name="Equation" r:id="rId8" imgW="3060360" imgH="43164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975" y="3676650"/>
                          <a:ext cx="4725988" cy="649288"/>
                        </a:xfrm>
                        <a:prstGeom prst="rect">
                          <a:avLst/>
                        </a:prstGeom>
                        <a:noFill/>
                        <a:ln w="19050">
                          <a:solidFill>
                            <a:srgbClr val="9933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直接连接符 16"/>
            <p:cNvCxnSpPr/>
            <p:nvPr/>
          </p:nvCxnSpPr>
          <p:spPr bwMode="auto">
            <a:xfrm>
              <a:off x="3277978" y="4189556"/>
              <a:ext cx="1005840" cy="0"/>
            </a:xfrm>
            <a:prstGeom prst="line">
              <a:avLst/>
            </a:prstGeom>
            <a:noFill/>
            <a:ln w="38100" cap="flat" cmpd="sng" algn="ctr">
              <a:solidFill>
                <a:srgbClr val="CC0099"/>
              </a:solidFill>
              <a:prstDash val="solid"/>
              <a:round/>
              <a:headEnd type="none" w="med" len="med"/>
              <a:tailEnd type="none" w="med" len="med"/>
            </a:ln>
            <a:effectLst/>
          </p:spPr>
        </p:cxnSp>
        <p:cxnSp>
          <p:nvCxnSpPr>
            <p:cNvPr id="18" name="直接连接符 17"/>
            <p:cNvCxnSpPr/>
            <p:nvPr/>
          </p:nvCxnSpPr>
          <p:spPr bwMode="auto">
            <a:xfrm>
              <a:off x="5319062" y="4196378"/>
              <a:ext cx="1005840" cy="0"/>
            </a:xfrm>
            <a:prstGeom prst="line">
              <a:avLst/>
            </a:prstGeom>
            <a:noFill/>
            <a:ln w="38100" cap="flat" cmpd="sng" algn="ctr">
              <a:solidFill>
                <a:srgbClr val="CC0099"/>
              </a:solidFill>
              <a:prstDash val="solid"/>
              <a:round/>
              <a:headEnd type="none" w="med" len="med"/>
              <a:tailEnd type="none" w="med" len="med"/>
            </a:ln>
            <a:effectLst/>
          </p:spPr>
        </p:cxnSp>
      </p:grpSp>
      <p:graphicFrame>
        <p:nvGraphicFramePr>
          <p:cNvPr id="20" name="Object 2"/>
          <p:cNvGraphicFramePr>
            <a:graphicFrameLocks noChangeAspect="1"/>
          </p:cNvGraphicFramePr>
          <p:nvPr/>
        </p:nvGraphicFramePr>
        <p:xfrm>
          <a:off x="2270667" y="1916832"/>
          <a:ext cx="5100637" cy="777875"/>
        </p:xfrm>
        <a:graphic>
          <a:graphicData uri="http://schemas.openxmlformats.org/presentationml/2006/ole">
            <mc:AlternateContent xmlns:mc="http://schemas.openxmlformats.org/markup-compatibility/2006">
              <mc:Choice xmlns:v="urn:schemas-microsoft-com:vml" Requires="v">
                <p:oleObj spid="_x0000_s66589" name="Equation" r:id="rId10" imgW="2755800" imgH="431640" progId="Equation.DSMT4">
                  <p:embed/>
                </p:oleObj>
              </mc:Choice>
              <mc:Fallback>
                <p:oleObj name="Equation" r:id="rId10" imgW="2755800" imgH="4316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0667" y="1916832"/>
                        <a:ext cx="51006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cxnSp>
        <p:nvCxnSpPr>
          <p:cNvPr id="21" name="直接连接符 20"/>
          <p:cNvCxnSpPr>
            <a:endCxn id="22" idx="0"/>
          </p:cNvCxnSpPr>
          <p:nvPr/>
        </p:nvCxnSpPr>
        <p:spPr bwMode="auto">
          <a:xfrm rot="5400000">
            <a:off x="3601411" y="2422692"/>
            <a:ext cx="294854" cy="229898"/>
          </a:xfrm>
          <a:prstGeom prst="line">
            <a:avLst/>
          </a:prstGeom>
          <a:noFill/>
          <a:ln w="9525" cap="flat" cmpd="sng" algn="ctr">
            <a:solidFill>
              <a:srgbClr val="CC0099"/>
            </a:solidFill>
            <a:prstDash val="solid"/>
            <a:round/>
            <a:headEnd type="none" w="med" len="med"/>
            <a:tailEnd type="none" w="med" len="med"/>
          </a:ln>
          <a:effectLst/>
        </p:spPr>
      </p:cxnSp>
      <p:sp>
        <p:nvSpPr>
          <p:cNvPr id="22" name="矩形 21"/>
          <p:cNvSpPr/>
          <p:nvPr/>
        </p:nvSpPr>
        <p:spPr>
          <a:xfrm>
            <a:off x="1982635" y="2685068"/>
            <a:ext cx="3302507" cy="634020"/>
          </a:xfrm>
          <a:prstGeom prst="rect">
            <a:avLst/>
          </a:prstGeom>
        </p:spPr>
        <p:txBody>
          <a:bodyPr wrap="none">
            <a:spAutoFit/>
          </a:bodyPr>
          <a:lstStyle/>
          <a:p>
            <a:r>
              <a:rPr lang="en-US" altLang="zh-CN" sz="1600" dirty="0" smtClean="0">
                <a:solidFill>
                  <a:srgbClr val="CC0099"/>
                </a:solidFill>
                <a:latin typeface="Palatino Linotype" pitchFamily="18" charset="0"/>
              </a:rPr>
              <a:t>Consumer Type</a:t>
            </a:r>
          </a:p>
          <a:p>
            <a:r>
              <a:rPr lang="en-US" sz="1600" dirty="0" smtClean="0">
                <a:solidFill>
                  <a:srgbClr val="CC0099"/>
                </a:solidFill>
                <a:latin typeface="Palatino Linotype" pitchFamily="18" charset="0"/>
              </a:rPr>
              <a:t>(e.g., purchase context, age group)</a:t>
            </a:r>
            <a:endParaRPr lang="en-US" sz="1600" dirty="0">
              <a:solidFill>
                <a:srgbClr val="CC0099"/>
              </a:solidFill>
            </a:endParaRPr>
          </a:p>
        </p:txBody>
      </p:sp>
      <p:cxnSp>
        <p:nvCxnSpPr>
          <p:cNvPr id="23" name="直接连接符 22"/>
          <p:cNvCxnSpPr/>
          <p:nvPr/>
        </p:nvCxnSpPr>
        <p:spPr bwMode="auto">
          <a:xfrm rot="16200000" flipH="1">
            <a:off x="5948098" y="2402059"/>
            <a:ext cx="365760" cy="344274"/>
          </a:xfrm>
          <a:prstGeom prst="line">
            <a:avLst/>
          </a:prstGeom>
          <a:noFill/>
          <a:ln w="9525" cap="flat" cmpd="sng" algn="ctr">
            <a:solidFill>
              <a:srgbClr val="CC0099"/>
            </a:solidFill>
            <a:prstDash val="solid"/>
            <a:round/>
            <a:headEnd type="none" w="med" len="med"/>
            <a:tailEnd type="none" w="med" len="med"/>
          </a:ln>
          <a:effectLst/>
        </p:spPr>
      </p:cxnSp>
      <p:sp>
        <p:nvSpPr>
          <p:cNvPr id="25" name="矩形 24"/>
          <p:cNvSpPr/>
          <p:nvPr/>
        </p:nvSpPr>
        <p:spPr>
          <a:xfrm>
            <a:off x="5742817" y="2685068"/>
            <a:ext cx="1925527" cy="338554"/>
          </a:xfrm>
          <a:prstGeom prst="rect">
            <a:avLst/>
          </a:prstGeom>
        </p:spPr>
        <p:txBody>
          <a:bodyPr wrap="none">
            <a:spAutoFit/>
          </a:bodyPr>
          <a:lstStyle/>
          <a:p>
            <a:r>
              <a:rPr lang="en-US" altLang="zh-CN" sz="1600" dirty="0" smtClean="0">
                <a:solidFill>
                  <a:srgbClr val="CC0099"/>
                </a:solidFill>
                <a:latin typeface="Palatino Linotype" pitchFamily="18" charset="0"/>
              </a:rPr>
              <a:t>Consumer Income</a:t>
            </a:r>
            <a:endParaRPr lang="en-US" sz="1600" dirty="0">
              <a:solidFill>
                <a:srgbClr val="CC0099"/>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1043608" y="1584325"/>
          <a:ext cx="7797800" cy="1079500"/>
        </p:xfrm>
        <a:graphic>
          <a:graphicData uri="http://schemas.openxmlformats.org/presentationml/2006/ole">
            <mc:AlternateContent xmlns:mc="http://schemas.openxmlformats.org/markup-compatibility/2006">
              <mc:Choice xmlns:v="urn:schemas-microsoft-com:vml" Requires="v">
                <p:oleObj spid="_x0000_s67658" name="Equation" r:id="rId4" imgW="5905440" imgH="838080" progId="Equation.DSMT4">
                  <p:embed/>
                </p:oleObj>
              </mc:Choice>
              <mc:Fallback>
                <p:oleObj name="Equation" r:id="rId4" imgW="5905440" imgH="8380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584325"/>
                        <a:ext cx="7797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sp>
        <p:nvSpPr>
          <p:cNvPr id="15" name="Rectangle 2"/>
          <p:cNvSpPr>
            <a:spLocks noGrp="1" noChangeArrowheads="1"/>
          </p:cNvSpPr>
          <p:nvPr>
            <p:ph type="title"/>
          </p:nvPr>
        </p:nvSpPr>
        <p:spPr>
          <a:xfrm>
            <a:off x="1187624" y="476250"/>
            <a:ext cx="6984776" cy="830263"/>
          </a:xfrm>
        </p:spPr>
        <p:txBody>
          <a:bodyPr/>
          <a:lstStyle/>
          <a:p>
            <a:pPr eaLnBrk="1" hangingPunct="1"/>
            <a:r>
              <a:rPr lang="en-US" altLang="zh-CN" sz="3200" dirty="0" smtClean="0">
                <a:solidFill>
                  <a:srgbClr val="660066"/>
                </a:solidFill>
                <a:latin typeface="Palatino Linotype" pitchFamily="18" charset="0"/>
                <a:ea typeface="宋体" pitchFamily="2" charset="-122"/>
              </a:rPr>
              <a:t>BLP Model - Estimation</a:t>
            </a:r>
          </a:p>
        </p:txBody>
      </p:sp>
      <p:cxnSp>
        <p:nvCxnSpPr>
          <p:cNvPr id="44" name="直接连接符 43"/>
          <p:cNvCxnSpPr/>
          <p:nvPr/>
        </p:nvCxnSpPr>
        <p:spPr bwMode="auto">
          <a:xfrm>
            <a:off x="179512" y="6237312"/>
            <a:ext cx="576064" cy="0"/>
          </a:xfrm>
          <a:prstGeom prst="line">
            <a:avLst/>
          </a:prstGeom>
          <a:noFill/>
          <a:ln w="9525" cap="flat" cmpd="sng" algn="ctr">
            <a:noFill/>
            <a:prstDash val="solid"/>
            <a:round/>
            <a:headEnd type="none" w="med" len="med"/>
            <a:tailEnd type="none" w="med" len="med"/>
          </a:ln>
          <a:effectLst/>
        </p:spPr>
      </p:cxnSp>
      <p:grpSp>
        <p:nvGrpSpPr>
          <p:cNvPr id="2" name="组合 57"/>
          <p:cNvGrpSpPr/>
          <p:nvPr/>
        </p:nvGrpSpPr>
        <p:grpSpPr>
          <a:xfrm>
            <a:off x="504056" y="2857872"/>
            <a:ext cx="8460432" cy="3811488"/>
            <a:chOff x="395536" y="2886797"/>
            <a:chExt cx="8460432" cy="3811488"/>
          </a:xfrm>
        </p:grpSpPr>
        <p:sp>
          <p:nvSpPr>
            <p:cNvPr id="22" name="矩形 21"/>
            <p:cNvSpPr/>
            <p:nvPr/>
          </p:nvSpPr>
          <p:spPr>
            <a:xfrm>
              <a:off x="683568" y="2924944"/>
              <a:ext cx="8172400" cy="3773341"/>
            </a:xfrm>
            <a:prstGeom prst="rect">
              <a:avLst/>
            </a:prstGeom>
          </p:spPr>
          <p:txBody>
            <a:bodyPr wrap="square">
              <a:spAutoFit/>
            </a:bodyPr>
            <a:lstStyle/>
            <a:p>
              <a:pPr algn="l">
                <a:buClr>
                  <a:srgbClr val="CC0099"/>
                </a:buClr>
                <a:buSzPct val="200000"/>
              </a:pPr>
              <a:r>
                <a:rPr lang="en-US" altLang="zh-CN" sz="1800" b="1" dirty="0" smtClean="0">
                  <a:solidFill>
                    <a:srgbClr val="CC0099"/>
                  </a:solidFill>
                  <a:latin typeface="Palatino Linotype" pitchFamily="18" charset="0"/>
                </a:rPr>
                <a:t>Goal:</a:t>
              </a:r>
              <a:r>
                <a:rPr lang="en-US" altLang="zh-CN" sz="1800" dirty="0" smtClean="0">
                  <a:solidFill>
                    <a:schemeClr val="tx1"/>
                  </a:solidFill>
                  <a:latin typeface="Palatino Linotype" pitchFamily="18" charset="0"/>
                </a:rPr>
                <a:t>              and  </a:t>
              </a:r>
            </a:p>
            <a:p>
              <a:pPr algn="l">
                <a:buClr>
                  <a:srgbClr val="CC0099"/>
                </a:buClr>
                <a:buSzPct val="200000"/>
              </a:pPr>
              <a:r>
                <a:rPr lang="en-US" altLang="zh-CN" sz="1800" b="1" dirty="0" smtClean="0">
                  <a:solidFill>
                    <a:srgbClr val="CC0099"/>
                  </a:solidFill>
                  <a:latin typeface="Palatino Linotype" pitchFamily="18" charset="0"/>
                </a:rPr>
                <a:t>Key:     </a:t>
              </a:r>
              <a:r>
                <a:rPr lang="en-US" altLang="zh-CN" sz="1800" b="1" u="sng" dirty="0" smtClean="0">
                  <a:solidFill>
                    <a:schemeClr val="tx1"/>
                  </a:solidFill>
                  <a:latin typeface="Palatino Linotype" pitchFamily="18" charset="0"/>
                </a:rPr>
                <a:t>                   </a:t>
              </a:r>
              <a:r>
                <a:rPr lang="en-US" altLang="zh-CN" sz="1800" u="sng" dirty="0" smtClean="0">
                  <a:solidFill>
                    <a:schemeClr val="tx1"/>
                  </a:solidFill>
                  <a:latin typeface="Palatino Linotype" pitchFamily="18" charset="0"/>
                </a:rPr>
                <a:t>= observed market share  </a:t>
              </a:r>
              <a:r>
                <a:rPr lang="en-US" altLang="zh-CN" sz="1800" dirty="0" smtClean="0">
                  <a:solidFill>
                    <a:schemeClr val="tx1"/>
                  </a:solidFill>
                  <a:latin typeface="Palatino Linotype" pitchFamily="18" charset="0"/>
                  <a:sym typeface="Wingdings" pitchFamily="2" charset="2"/>
                </a:rPr>
                <a:t> non-linear equation system.</a:t>
              </a:r>
              <a:endParaRPr lang="en-US" altLang="zh-CN" sz="1800" dirty="0" smtClean="0">
                <a:solidFill>
                  <a:schemeClr val="tx1"/>
                </a:solidFill>
                <a:latin typeface="Palatino Linotype" pitchFamily="18" charset="0"/>
              </a:endParaRPr>
            </a:p>
            <a:p>
              <a:pPr algn="l">
                <a:buClr>
                  <a:srgbClr val="CC0099"/>
                </a:buClr>
                <a:buSzPct val="200000"/>
              </a:pPr>
              <a:r>
                <a:rPr lang="en-US" altLang="zh-CN" sz="1800" b="1" dirty="0" smtClean="0">
                  <a:solidFill>
                    <a:srgbClr val="CC0099"/>
                  </a:solidFill>
                  <a:latin typeface="Palatino Linotype" pitchFamily="18" charset="0"/>
                </a:rPr>
                <a:t>Method:  </a:t>
              </a:r>
              <a:r>
                <a:rPr lang="en-US" altLang="zh-CN" sz="1800" dirty="0" smtClean="0">
                  <a:solidFill>
                    <a:schemeClr val="tx1"/>
                  </a:solidFill>
                  <a:latin typeface="Palatino Linotype" pitchFamily="18" charset="0"/>
                </a:rPr>
                <a:t>Iterative method to solve nested non-linear optimization. </a:t>
              </a:r>
            </a:p>
            <a:p>
              <a:pPr algn="l">
                <a:buClr>
                  <a:srgbClr val="CC0099"/>
                </a:buClr>
                <a:buSzPct val="200000"/>
              </a:pPr>
              <a:endParaRPr lang="en-US" altLang="zh-CN" sz="400" dirty="0" smtClean="0">
                <a:solidFill>
                  <a:schemeClr val="tx1"/>
                </a:solidFill>
                <a:latin typeface="Palatino Linotype" pitchFamily="18" charset="0"/>
              </a:endParaRPr>
            </a:p>
            <a:p>
              <a:pPr algn="l">
                <a:buClr>
                  <a:srgbClr val="CC0099"/>
                </a:buClr>
                <a:buSzPct val="200000"/>
              </a:pPr>
              <a:r>
                <a:rPr lang="en-US" altLang="zh-CN" sz="1800" b="1" dirty="0" smtClean="0">
                  <a:solidFill>
                    <a:srgbClr val="CC0099"/>
                  </a:solidFill>
                  <a:latin typeface="Palatino Linotype" pitchFamily="18" charset="0"/>
                </a:rPr>
                <a:t>Algorithm: </a:t>
              </a:r>
              <a:r>
                <a:rPr lang="en-US" altLang="zh-CN" sz="1800" dirty="0" smtClean="0">
                  <a:solidFill>
                    <a:schemeClr val="tx1"/>
                  </a:solidFill>
                  <a:latin typeface="Palatino Linotype" pitchFamily="18" charset="0"/>
                </a:rPr>
                <a:t> </a:t>
              </a:r>
            </a:p>
            <a:p>
              <a:pPr algn="l">
                <a:buClr>
                  <a:srgbClr val="CC0099"/>
                </a:buClr>
                <a:buSzPct val="200000"/>
              </a:pPr>
              <a:r>
                <a:rPr lang="en-US" altLang="zh-CN" sz="1800" dirty="0" smtClean="0">
                  <a:solidFill>
                    <a:schemeClr val="tx1"/>
                  </a:solidFill>
                  <a:latin typeface="Palatino Linotype" pitchFamily="18" charset="0"/>
                </a:rPr>
                <a:t>(Step 1)  Initialize all parameters                                   ;</a:t>
              </a:r>
            </a:p>
            <a:p>
              <a:pPr algn="l">
                <a:spcBef>
                  <a:spcPts val="1200"/>
                </a:spcBef>
                <a:buClr>
                  <a:srgbClr val="CC0099"/>
                </a:buClr>
                <a:buSzPct val="200000"/>
              </a:pPr>
              <a:r>
                <a:rPr lang="en-US" altLang="zh-CN" sz="1800" dirty="0" smtClean="0">
                  <a:solidFill>
                    <a:schemeClr val="tx1"/>
                  </a:solidFill>
                  <a:latin typeface="Palatino Linotype" pitchFamily="18" charset="0"/>
                </a:rPr>
                <a:t>(Step 2)  Compute                     given                       ;</a:t>
              </a:r>
            </a:p>
            <a:p>
              <a:pPr algn="l">
                <a:spcBef>
                  <a:spcPts val="1200"/>
                </a:spcBef>
                <a:buClr>
                  <a:srgbClr val="CC0099"/>
                </a:buClr>
                <a:buSzPct val="200000"/>
              </a:pPr>
              <a:r>
                <a:rPr lang="en-US" altLang="zh-CN" sz="1800" dirty="0" smtClean="0">
                  <a:solidFill>
                    <a:schemeClr val="tx1"/>
                  </a:solidFill>
                  <a:latin typeface="Palatino Linotype" pitchFamily="18" charset="0"/>
                </a:rPr>
                <a:t>(Step 3)  Estimate most likely            given observed market share and                ;</a:t>
              </a:r>
            </a:p>
            <a:p>
              <a:pPr algn="l">
                <a:spcBef>
                  <a:spcPts val="1200"/>
                </a:spcBef>
                <a:buClr>
                  <a:srgbClr val="CC0099"/>
                </a:buClr>
                <a:buSzPct val="200000"/>
              </a:pPr>
              <a:r>
                <a:rPr lang="en-US" altLang="zh-CN" sz="1800" dirty="0" smtClean="0">
                  <a:solidFill>
                    <a:schemeClr val="tx1"/>
                  </a:solidFill>
                  <a:latin typeface="Palatino Linotype" pitchFamily="18" charset="0"/>
                </a:rPr>
                <a:t>(Step 4)  Find best             to minimize remaining error in          , evaluate GMM;</a:t>
              </a:r>
            </a:p>
            <a:p>
              <a:pPr algn="l">
                <a:spcBef>
                  <a:spcPts val="1200"/>
                </a:spcBef>
                <a:buClr>
                  <a:srgbClr val="CC0099"/>
                </a:buClr>
                <a:buSzPct val="200000"/>
              </a:pPr>
              <a:r>
                <a:rPr lang="en-US" altLang="zh-CN" sz="1800" dirty="0" smtClean="0">
                  <a:solidFill>
                    <a:schemeClr val="tx1"/>
                  </a:solidFill>
                  <a:latin typeface="Palatino Linotype" pitchFamily="18" charset="0"/>
                </a:rPr>
                <a:t>(Step 5)  Use </a:t>
              </a:r>
              <a:r>
                <a:rPr lang="en-US" altLang="zh-CN" sz="1800" dirty="0" err="1" smtClean="0">
                  <a:solidFill>
                    <a:schemeClr val="tx1"/>
                  </a:solidFill>
                  <a:latin typeface="Palatino Linotype" pitchFamily="18" charset="0"/>
                </a:rPr>
                <a:t>Nelder</a:t>
              </a:r>
              <a:r>
                <a:rPr lang="en-US" altLang="zh-CN" sz="1800" dirty="0" smtClean="0">
                  <a:solidFill>
                    <a:schemeClr val="tx1"/>
                  </a:solidFill>
                  <a:latin typeface="Palatino Linotype" pitchFamily="18" charset="0"/>
                </a:rPr>
                <a:t>-Mead Simplex algorithm to update                    , and go to step 2, until minimizing GMM objective function.</a:t>
              </a:r>
            </a:p>
          </p:txBody>
        </p:sp>
        <p:grpSp>
          <p:nvGrpSpPr>
            <p:cNvPr id="3" name="组合 56"/>
            <p:cNvGrpSpPr/>
            <p:nvPr/>
          </p:nvGrpSpPr>
          <p:grpSpPr>
            <a:xfrm>
              <a:off x="1428904" y="2886797"/>
              <a:ext cx="7230854" cy="3485428"/>
              <a:chOff x="1428904" y="2886797"/>
              <a:chExt cx="7230854" cy="3485428"/>
            </a:xfrm>
          </p:grpSpPr>
          <p:grpSp>
            <p:nvGrpSpPr>
              <p:cNvPr id="4" name="组合 20"/>
              <p:cNvGrpSpPr/>
              <p:nvPr/>
            </p:nvGrpSpPr>
            <p:grpSpPr>
              <a:xfrm>
                <a:off x="1428904" y="2886797"/>
                <a:ext cx="2019771" cy="750830"/>
                <a:chOff x="1907704" y="3309694"/>
                <a:chExt cx="2019771" cy="750830"/>
              </a:xfrm>
            </p:grpSpPr>
            <p:graphicFrame>
              <p:nvGraphicFramePr>
                <p:cNvPr id="54276" name="Object 4"/>
                <p:cNvGraphicFramePr>
                  <a:graphicFrameLocks noChangeAspect="1"/>
                </p:cNvGraphicFramePr>
                <p:nvPr/>
              </p:nvGraphicFramePr>
              <p:xfrm>
                <a:off x="1907704" y="3309694"/>
                <a:ext cx="628650" cy="361950"/>
              </p:xfrm>
              <a:graphic>
                <a:graphicData uri="http://schemas.openxmlformats.org/presentationml/2006/ole">
                  <mc:AlternateContent xmlns:mc="http://schemas.openxmlformats.org/markup-compatibility/2006">
                    <mc:Choice xmlns:v="urn:schemas-microsoft-com:vml" Requires="v">
                      <p:oleObj spid="_x0000_s67659" name="Equation" r:id="rId6" imgW="419040" imgH="241200" progId="Equation.DSMT4">
                        <p:embed/>
                      </p:oleObj>
                    </mc:Choice>
                    <mc:Fallback>
                      <p:oleObj name="Equation" r:id="rId6" imgW="41904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3309694"/>
                              <a:ext cx="6286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7" name="Object 5"/>
                <p:cNvGraphicFramePr>
                  <a:graphicFrameLocks noChangeAspect="1"/>
                </p:cNvGraphicFramePr>
                <p:nvPr/>
              </p:nvGraphicFramePr>
              <p:xfrm>
                <a:off x="3146425" y="3326834"/>
                <a:ext cx="781050" cy="342900"/>
              </p:xfrm>
              <a:graphic>
                <a:graphicData uri="http://schemas.openxmlformats.org/presentationml/2006/ole">
                  <mc:AlternateContent xmlns:mc="http://schemas.openxmlformats.org/markup-compatibility/2006">
                    <mc:Choice xmlns:v="urn:schemas-microsoft-com:vml" Requires="v">
                      <p:oleObj spid="_x0000_s67660" name="Equation" r:id="rId8" imgW="520560" imgH="228600" progId="Equation.DSMT4">
                        <p:embed/>
                      </p:oleObj>
                    </mc:Choice>
                    <mc:Fallback>
                      <p:oleObj name="Equation" r:id="rId8" imgW="52056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6425" y="3326834"/>
                              <a:ext cx="7810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9" name="Object 7"/>
                <p:cNvGraphicFramePr>
                  <a:graphicFrameLocks noChangeAspect="1"/>
                </p:cNvGraphicFramePr>
                <p:nvPr/>
              </p:nvGraphicFramePr>
              <p:xfrm>
                <a:off x="1926501" y="3676349"/>
                <a:ext cx="1108075" cy="384175"/>
              </p:xfrm>
              <a:graphic>
                <a:graphicData uri="http://schemas.openxmlformats.org/presentationml/2006/ole">
                  <mc:AlternateContent xmlns:mc="http://schemas.openxmlformats.org/markup-compatibility/2006">
                    <mc:Choice xmlns:v="urn:schemas-microsoft-com:vml" Requires="v">
                      <p:oleObj spid="_x0000_s67661" name="Equation" r:id="rId10" imgW="711000" imgH="253800" progId="Equation.DSMT4">
                        <p:embed/>
                      </p:oleObj>
                    </mc:Choice>
                    <mc:Fallback>
                      <p:oleObj name="Equation" r:id="rId10" imgW="71100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6501" y="3676349"/>
                              <a:ext cx="11080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grpSp>
          <p:graphicFrame>
            <p:nvGraphicFramePr>
              <p:cNvPr id="54281" name="Object 9"/>
              <p:cNvGraphicFramePr>
                <a:graphicFrameLocks noChangeAspect="1"/>
              </p:cNvGraphicFramePr>
              <p:nvPr/>
            </p:nvGraphicFramePr>
            <p:xfrm>
              <a:off x="4443750" y="4763710"/>
              <a:ext cx="1200150" cy="361950"/>
            </p:xfrm>
            <a:graphic>
              <a:graphicData uri="http://schemas.openxmlformats.org/presentationml/2006/ole">
                <mc:AlternateContent xmlns:mc="http://schemas.openxmlformats.org/markup-compatibility/2006">
                  <mc:Choice xmlns:v="urn:schemas-microsoft-com:vml" Requires="v">
                    <p:oleObj spid="_x0000_s67662" name="Equation" r:id="rId12" imgW="799920" imgH="241200" progId="Equation.DSMT4">
                      <p:embed/>
                    </p:oleObj>
                  </mc:Choice>
                  <mc:Fallback>
                    <p:oleObj name="Equation" r:id="rId12" imgW="799920" imgH="2412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3750" y="4763710"/>
                            <a:ext cx="12001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2" name="Object 10"/>
              <p:cNvGraphicFramePr>
                <a:graphicFrameLocks noChangeAspect="1"/>
              </p:cNvGraphicFramePr>
              <p:nvPr/>
            </p:nvGraphicFramePr>
            <p:xfrm>
              <a:off x="2675082" y="4765620"/>
              <a:ext cx="1108075" cy="384175"/>
            </p:xfrm>
            <a:graphic>
              <a:graphicData uri="http://schemas.openxmlformats.org/presentationml/2006/ole">
                <mc:AlternateContent xmlns:mc="http://schemas.openxmlformats.org/markup-compatibility/2006">
                  <mc:Choice xmlns:v="urn:schemas-microsoft-com:vml" Requires="v">
                    <p:oleObj spid="_x0000_s67663" name="Equation" r:id="rId14" imgW="711000" imgH="253800" progId="Equation.DSMT4">
                      <p:embed/>
                    </p:oleObj>
                  </mc:Choice>
                  <mc:Fallback>
                    <p:oleObj name="Equation" r:id="rId14" imgW="711000" imgH="2538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5082" y="4765620"/>
                            <a:ext cx="11080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93366"/>
                                </a:solidFill>
                                <a:miter lim="800000"/>
                                <a:headEnd/>
                                <a:tailEnd/>
                              </a14:hiddenLine>
                            </a:ext>
                          </a:extLst>
                        </p:spPr>
                      </p:pic>
                    </p:oleObj>
                  </mc:Fallback>
                </mc:AlternateContent>
              </a:graphicData>
            </a:graphic>
          </p:graphicFrame>
          <p:graphicFrame>
            <p:nvGraphicFramePr>
              <p:cNvPr id="54284" name="Object 12"/>
              <p:cNvGraphicFramePr>
                <a:graphicFrameLocks noChangeAspect="1"/>
              </p:cNvGraphicFramePr>
              <p:nvPr/>
            </p:nvGraphicFramePr>
            <p:xfrm>
              <a:off x="3779912" y="5213434"/>
              <a:ext cx="495300" cy="304800"/>
            </p:xfrm>
            <a:graphic>
              <a:graphicData uri="http://schemas.openxmlformats.org/presentationml/2006/ole">
                <mc:AlternateContent xmlns:mc="http://schemas.openxmlformats.org/markup-compatibility/2006">
                  <mc:Choice xmlns:v="urn:schemas-microsoft-com:vml" Requires="v">
                    <p:oleObj spid="_x0000_s67664" name="Equation" r:id="rId16" imgW="330120" imgH="203040" progId="Equation.DSMT4">
                      <p:embed/>
                    </p:oleObj>
                  </mc:Choice>
                  <mc:Fallback>
                    <p:oleObj name="Equation" r:id="rId16" imgW="330120" imgH="20304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79912" y="5213434"/>
                            <a:ext cx="49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5" name="Object 13"/>
              <p:cNvGraphicFramePr>
                <a:graphicFrameLocks noChangeAspect="1"/>
              </p:cNvGraphicFramePr>
              <p:nvPr/>
            </p:nvGraphicFramePr>
            <p:xfrm>
              <a:off x="4180428" y="4324628"/>
              <a:ext cx="1828800" cy="381000"/>
            </p:xfrm>
            <a:graphic>
              <a:graphicData uri="http://schemas.openxmlformats.org/presentationml/2006/ole">
                <mc:AlternateContent xmlns:mc="http://schemas.openxmlformats.org/markup-compatibility/2006">
                  <mc:Choice xmlns:v="urn:schemas-microsoft-com:vml" Requires="v">
                    <p:oleObj spid="_x0000_s67665" name="Equation" r:id="rId18" imgW="1218960" imgH="253800" progId="Equation.DSMT4">
                      <p:embed/>
                    </p:oleObj>
                  </mc:Choice>
                  <mc:Fallback>
                    <p:oleObj name="Equation" r:id="rId18" imgW="1218960" imgH="2538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80428" y="4324628"/>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6" name="Object 14"/>
              <p:cNvGraphicFramePr>
                <a:graphicFrameLocks noChangeAspect="1"/>
              </p:cNvGraphicFramePr>
              <p:nvPr/>
            </p:nvGraphicFramePr>
            <p:xfrm>
              <a:off x="2647206" y="5587330"/>
              <a:ext cx="628650" cy="361950"/>
            </p:xfrm>
            <a:graphic>
              <a:graphicData uri="http://schemas.openxmlformats.org/presentationml/2006/ole">
                <mc:AlternateContent xmlns:mc="http://schemas.openxmlformats.org/markup-compatibility/2006">
                  <mc:Choice xmlns:v="urn:schemas-microsoft-com:vml" Requires="v">
                    <p:oleObj spid="_x0000_s67666" name="Equation" r:id="rId20" imgW="419040" imgH="241200" progId="Equation.DSMT4">
                      <p:embed/>
                    </p:oleObj>
                  </mc:Choice>
                  <mc:Fallback>
                    <p:oleObj name="Equation" r:id="rId20" imgW="419040" imgH="2412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206" y="5587330"/>
                            <a:ext cx="6286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7" name="Object 15"/>
              <p:cNvGraphicFramePr>
                <a:graphicFrameLocks noChangeAspect="1"/>
              </p:cNvGraphicFramePr>
              <p:nvPr/>
            </p:nvGraphicFramePr>
            <p:xfrm>
              <a:off x="6524972" y="5612948"/>
              <a:ext cx="495300" cy="304800"/>
            </p:xfrm>
            <a:graphic>
              <a:graphicData uri="http://schemas.openxmlformats.org/presentationml/2006/ole">
                <mc:AlternateContent xmlns:mc="http://schemas.openxmlformats.org/markup-compatibility/2006">
                  <mc:Choice xmlns:v="urn:schemas-microsoft-com:vml" Requires="v">
                    <p:oleObj spid="_x0000_s67667" name="Equation" r:id="rId21" imgW="330120" imgH="203040" progId="Equation.DSMT4">
                      <p:embed/>
                    </p:oleObj>
                  </mc:Choice>
                  <mc:Fallback>
                    <p:oleObj name="Equation" r:id="rId21" imgW="330120" imgH="20304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24972" y="5612948"/>
                            <a:ext cx="49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8" name="Object 16"/>
              <p:cNvGraphicFramePr>
                <a:graphicFrameLocks noChangeAspect="1"/>
              </p:cNvGraphicFramePr>
              <p:nvPr/>
            </p:nvGraphicFramePr>
            <p:xfrm>
              <a:off x="7859658" y="5155282"/>
              <a:ext cx="800100" cy="361950"/>
            </p:xfrm>
            <a:graphic>
              <a:graphicData uri="http://schemas.openxmlformats.org/presentationml/2006/ole">
                <mc:AlternateContent xmlns:mc="http://schemas.openxmlformats.org/markup-compatibility/2006">
                  <mc:Choice xmlns:v="urn:schemas-microsoft-com:vml" Requires="v">
                    <p:oleObj spid="_x0000_s67668" name="Equation" r:id="rId22" imgW="533160" imgH="241200" progId="Equation.DSMT4">
                      <p:embed/>
                    </p:oleObj>
                  </mc:Choice>
                  <mc:Fallback>
                    <p:oleObj name="Equation" r:id="rId22" imgW="533160" imgH="2412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59658" y="5155282"/>
                            <a:ext cx="8001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9" name="Object 17"/>
              <p:cNvGraphicFramePr>
                <a:graphicFrameLocks noChangeAspect="1"/>
              </p:cNvGraphicFramePr>
              <p:nvPr/>
            </p:nvGraphicFramePr>
            <p:xfrm>
              <a:off x="6473294" y="6010275"/>
              <a:ext cx="1066800" cy="361950"/>
            </p:xfrm>
            <a:graphic>
              <a:graphicData uri="http://schemas.openxmlformats.org/presentationml/2006/ole">
                <mc:AlternateContent xmlns:mc="http://schemas.openxmlformats.org/markup-compatibility/2006">
                  <mc:Choice xmlns:v="urn:schemas-microsoft-com:vml" Requires="v">
                    <p:oleObj spid="_x0000_s67669" name="Equation" r:id="rId24" imgW="711000" imgH="241200" progId="Equation.DSMT4">
                      <p:embed/>
                    </p:oleObj>
                  </mc:Choice>
                  <mc:Fallback>
                    <p:oleObj name="Equation" r:id="rId24" imgW="711000" imgH="24120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73294" y="6010275"/>
                            <a:ext cx="1066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组合 52"/>
            <p:cNvGrpSpPr/>
            <p:nvPr/>
          </p:nvGrpSpPr>
          <p:grpSpPr>
            <a:xfrm>
              <a:off x="395536" y="4941168"/>
              <a:ext cx="375806" cy="1264052"/>
              <a:chOff x="395536" y="4941168"/>
              <a:chExt cx="375806" cy="1264052"/>
            </a:xfrm>
          </p:grpSpPr>
          <p:cxnSp>
            <p:nvCxnSpPr>
              <p:cNvPr id="54" name="直接连接符 53"/>
              <p:cNvCxnSpPr/>
              <p:nvPr/>
            </p:nvCxnSpPr>
            <p:spPr bwMode="auto">
              <a:xfrm>
                <a:off x="405582" y="6196836"/>
                <a:ext cx="365760" cy="0"/>
              </a:xfrm>
              <a:prstGeom prst="line">
                <a:avLst/>
              </a:prstGeom>
              <a:noFill/>
              <a:ln w="22225" cap="flat" cmpd="sng" algn="ctr">
                <a:solidFill>
                  <a:schemeClr val="tx1"/>
                </a:solidFill>
                <a:prstDash val="solid"/>
                <a:round/>
                <a:headEnd type="none" w="med" len="med"/>
                <a:tailEnd type="none" w="med" len="med"/>
              </a:ln>
              <a:effectLst/>
            </p:spPr>
          </p:cxnSp>
          <p:cxnSp>
            <p:nvCxnSpPr>
              <p:cNvPr id="55" name="直接连接符 54"/>
              <p:cNvCxnSpPr/>
              <p:nvPr/>
            </p:nvCxnSpPr>
            <p:spPr bwMode="auto">
              <a:xfrm rot="16200000" flipV="1">
                <a:off x="-236490" y="5573194"/>
                <a:ext cx="1264052" cy="0"/>
              </a:xfrm>
              <a:prstGeom prst="line">
                <a:avLst/>
              </a:prstGeom>
              <a:noFill/>
              <a:ln w="22225" cap="flat" cmpd="sng" algn="ctr">
                <a:solidFill>
                  <a:schemeClr val="tx1"/>
                </a:solidFill>
                <a:prstDash val="solid"/>
                <a:round/>
                <a:headEnd type="none" w="med" len="med"/>
                <a:tailEnd type="none" w="med" len="med"/>
              </a:ln>
              <a:effectLst/>
            </p:spPr>
          </p:cxnSp>
          <p:cxnSp>
            <p:nvCxnSpPr>
              <p:cNvPr id="56" name="直接箭头连接符 55"/>
              <p:cNvCxnSpPr/>
              <p:nvPr/>
            </p:nvCxnSpPr>
            <p:spPr bwMode="auto">
              <a:xfrm>
                <a:off x="395536" y="4941168"/>
                <a:ext cx="360040" cy="1588"/>
              </a:xfrm>
              <a:prstGeom prst="straightConnector1">
                <a:avLst/>
              </a:prstGeom>
              <a:noFill/>
              <a:ln w="22225" cap="flat" cmpd="sng" algn="ctr">
                <a:solidFill>
                  <a:schemeClr val="tx1"/>
                </a:solidFill>
                <a:prstDash val="solid"/>
                <a:round/>
                <a:headEnd type="none" w="med" len="med"/>
                <a:tailEnd type="arrow"/>
              </a:ln>
              <a:effectLst/>
            </p:spPr>
          </p:cxnSp>
        </p:grpSp>
      </p:gr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2" name="Rectangle 4"/>
          <p:cNvSpPr>
            <a:spLocks noChangeArrowheads="1"/>
          </p:cNvSpPr>
          <p:nvPr/>
        </p:nvSpPr>
        <p:spPr bwMode="ltGray">
          <a:xfrm>
            <a:off x="1758950" y="2212975"/>
            <a:ext cx="222250" cy="274638"/>
          </a:xfrm>
          <a:prstGeom prst="rect">
            <a:avLst/>
          </a:prstGeom>
          <a:noFill/>
          <a:ln w="9525">
            <a:noFill/>
            <a:miter lim="800000"/>
            <a:headEnd/>
            <a:tailEnd/>
          </a:ln>
        </p:spPr>
        <p:txBody>
          <a:bodyPr wrap="none" anchor="ctr">
            <a:spAutoFit/>
          </a:bodyPr>
          <a:lstStyle/>
          <a:p>
            <a:pPr algn="l">
              <a:spcBef>
                <a:spcPct val="0"/>
              </a:spcBef>
              <a:buClrTx/>
            </a:pPr>
            <a:r>
              <a:rPr kumimoji="1" lang="en-US" altLang="zh-CN" sz="1200">
                <a:solidFill>
                  <a:schemeClr val="tx1"/>
                </a:solidFill>
                <a:latin typeface="Garamond" pitchFamily="18" charset="0"/>
                <a:ea typeface="宋体" pitchFamily="2" charset="-122"/>
                <a:cs typeface="Times New Roman" pitchFamily="18" charset="0"/>
              </a:rPr>
              <a:t> </a:t>
            </a:r>
            <a:endParaRPr kumimoji="1" lang="en-US" altLang="zh-CN">
              <a:solidFill>
                <a:schemeClr val="tx1"/>
              </a:solidFill>
              <a:latin typeface="Times New Roman" pitchFamily="18" charset="0"/>
              <a:ea typeface="宋体" pitchFamily="2" charset="-122"/>
              <a:cs typeface="Times New Roman" pitchFamily="18" charset="0"/>
            </a:endParaRPr>
          </a:p>
        </p:txBody>
      </p:sp>
      <p:sp>
        <p:nvSpPr>
          <p:cNvPr id="27653" name="Rectangle 6"/>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27654" name="Rectangle 7"/>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479244" name="Rectangle 12"/>
          <p:cNvSpPr>
            <a:spLocks noChangeArrowheads="1"/>
          </p:cNvSpPr>
          <p:nvPr/>
        </p:nvSpPr>
        <p:spPr bwMode="ltGray">
          <a:xfrm>
            <a:off x="1928794" y="5400692"/>
            <a:ext cx="6000792" cy="904863"/>
          </a:xfrm>
          <a:prstGeom prst="rect">
            <a:avLst/>
          </a:prstGeom>
          <a:noFill/>
          <a:ln w="9525">
            <a:noFill/>
            <a:miter lim="800000"/>
            <a:headEnd/>
            <a:tailEnd/>
          </a:ln>
        </p:spPr>
        <p:txBody>
          <a:bodyPr wrap="square" anchor="ctr">
            <a:spAutoFit/>
          </a:bodyPr>
          <a:lstStyle/>
          <a:p>
            <a:pPr algn="l"/>
            <a:r>
              <a:rPr kumimoji="1" lang="en-US" altLang="zh-CN" i="1" dirty="0" smtClean="0">
                <a:solidFill>
                  <a:schemeClr val="tx1"/>
                </a:solidFill>
                <a:latin typeface="Palatino Linotype" pitchFamily="18" charset="0"/>
              </a:rPr>
              <a:t>“</a:t>
            </a:r>
            <a:r>
              <a:rPr kumimoji="1" lang="en-US" altLang="zh-CN" i="1" dirty="0" err="1" smtClean="0">
                <a:solidFill>
                  <a:schemeClr val="tx1"/>
                </a:solidFill>
                <a:latin typeface="Palatino Linotype" pitchFamily="18" charset="0"/>
              </a:rPr>
              <a:t>Walkable</a:t>
            </a:r>
            <a:r>
              <a:rPr kumimoji="1" lang="en-US" altLang="zh-CN" i="1" dirty="0" smtClean="0">
                <a:solidFill>
                  <a:schemeClr val="tx1"/>
                </a:solidFill>
                <a:latin typeface="Palatino Linotype" pitchFamily="18" charset="0"/>
              </a:rPr>
              <a:t> </a:t>
            </a:r>
            <a:r>
              <a:rPr kumimoji="1" lang="en-US" altLang="zh-CN" i="1" dirty="0">
                <a:solidFill>
                  <a:schemeClr val="tx1"/>
                </a:solidFill>
                <a:latin typeface="Palatino Linotype" pitchFamily="18" charset="0"/>
              </a:rPr>
              <a:t>beachfront</a:t>
            </a:r>
            <a:r>
              <a:rPr kumimoji="1" lang="en-US" altLang="zh-CN" i="1" dirty="0" smtClean="0">
                <a:solidFill>
                  <a:schemeClr val="tx1"/>
                </a:solidFill>
                <a:latin typeface="Palatino Linotype" pitchFamily="18" charset="0"/>
              </a:rPr>
              <a:t>!”</a:t>
            </a:r>
          </a:p>
          <a:p>
            <a:pPr algn="l"/>
            <a:r>
              <a:rPr kumimoji="1" lang="en-US" altLang="zh-CN" i="1" dirty="0" smtClean="0">
                <a:solidFill>
                  <a:schemeClr val="tx1"/>
                </a:solidFill>
                <a:latin typeface="Palatino Linotype" pitchFamily="18" charset="0"/>
              </a:rPr>
              <a:t>“Next to a highway”</a:t>
            </a:r>
            <a:endParaRPr kumimoji="1" lang="en-US" altLang="zh-CN" i="1" dirty="0">
              <a:solidFill>
                <a:schemeClr val="tx1"/>
              </a:solidFill>
              <a:latin typeface="Palatino Linotype" pitchFamily="18" charset="0"/>
            </a:endParaRPr>
          </a:p>
        </p:txBody>
      </p:sp>
      <p:sp>
        <p:nvSpPr>
          <p:cNvPr id="479245" name="Rectangle 13"/>
          <p:cNvSpPr>
            <a:spLocks noChangeArrowheads="1"/>
          </p:cNvSpPr>
          <p:nvPr/>
        </p:nvSpPr>
        <p:spPr bwMode="ltGray">
          <a:xfrm>
            <a:off x="1142976" y="1953648"/>
            <a:ext cx="3214710" cy="3046988"/>
          </a:xfrm>
          <a:prstGeom prst="rect">
            <a:avLst/>
          </a:prstGeom>
          <a:noFill/>
          <a:ln w="9525">
            <a:noFill/>
            <a:miter lim="800000"/>
            <a:headEnd/>
            <a:tailEnd/>
          </a:ln>
        </p:spPr>
        <p:txBody>
          <a:bodyPr wrap="square" anchor="ctr">
            <a:spAutoFit/>
          </a:bodyPr>
          <a:lstStyle/>
          <a:p>
            <a:pPr algn="l"/>
            <a:r>
              <a:rPr kumimoji="1" lang="en-US" altLang="zh-CN" sz="2000" b="1" dirty="0">
                <a:solidFill>
                  <a:srgbClr val="CC3399"/>
                </a:solidFill>
                <a:latin typeface="Palatino Linotype" pitchFamily="18" charset="0"/>
              </a:rPr>
              <a:t>Positive </a:t>
            </a:r>
            <a:r>
              <a:rPr kumimoji="1" lang="en-US" altLang="zh-CN" sz="2000" b="1" dirty="0" smtClean="0">
                <a:solidFill>
                  <a:srgbClr val="CC3399"/>
                </a:solidFill>
                <a:latin typeface="Palatino Linotype" pitchFamily="18" charset="0"/>
              </a:rPr>
              <a:t>Impact</a:t>
            </a:r>
            <a:endParaRPr kumimoji="1" lang="en-US" altLang="zh-CN" sz="2000" b="1" dirty="0">
              <a:solidFill>
                <a:srgbClr val="CC3399"/>
              </a:solidFill>
              <a:latin typeface="Palatino Linotype" pitchFamily="18" charset="0"/>
            </a:endParaRPr>
          </a:p>
          <a:p>
            <a:pPr algn="l">
              <a:buClr>
                <a:srgbClr val="CC3399"/>
              </a:buClr>
              <a:buFont typeface="Wingdings" pitchFamily="2" charset="2"/>
              <a:buChar char="l"/>
            </a:pPr>
            <a:r>
              <a:rPr kumimoji="1" lang="en-US" altLang="zh-CN" sz="2000" i="1" dirty="0">
                <a:solidFill>
                  <a:schemeClr val="tx1"/>
                </a:solidFill>
                <a:latin typeface="Palatino Linotype" pitchFamily="18" charset="0"/>
              </a:rPr>
              <a:t>   </a:t>
            </a:r>
            <a:r>
              <a:rPr kumimoji="1" lang="en-US" altLang="zh-CN" sz="2000" i="1" dirty="0" smtClean="0">
                <a:solidFill>
                  <a:schemeClr val="tx1"/>
                </a:solidFill>
                <a:latin typeface="Palatino Linotype" pitchFamily="18" charset="0"/>
              </a:rPr>
              <a:t>Beach</a:t>
            </a:r>
          </a:p>
          <a:p>
            <a:pPr algn="l">
              <a:buClr>
                <a:srgbClr val="CC3399"/>
              </a:buClr>
              <a:buFont typeface="Wingdings" pitchFamily="2" charset="2"/>
              <a:buChar char="l"/>
            </a:pPr>
            <a:r>
              <a:rPr kumimoji="1" lang="en-US" altLang="zh-CN" sz="2000" i="1" dirty="0">
                <a:solidFill>
                  <a:schemeClr val="tx1"/>
                </a:solidFill>
                <a:latin typeface="Palatino Linotype" pitchFamily="18" charset="0"/>
              </a:rPr>
              <a:t> </a:t>
            </a:r>
            <a:r>
              <a:rPr kumimoji="1" lang="en-US" altLang="zh-CN" sz="2000" i="1" dirty="0" smtClean="0">
                <a:solidFill>
                  <a:schemeClr val="tx1"/>
                </a:solidFill>
                <a:latin typeface="Palatino Linotype" pitchFamily="18" charset="0"/>
              </a:rPr>
              <a:t>  Interstate Highway</a:t>
            </a:r>
            <a:endParaRPr kumimoji="1" lang="en-US" altLang="zh-CN" sz="2000" dirty="0">
              <a:solidFill>
                <a:schemeClr val="tx1"/>
              </a:solidFill>
              <a:latin typeface="Palatino Linotype" pitchFamily="18" charset="0"/>
            </a:endParaRPr>
          </a:p>
          <a:p>
            <a:pPr algn="l">
              <a:buClr>
                <a:srgbClr val="CC3399"/>
              </a:buClr>
              <a:buFont typeface="Wingdings" pitchFamily="2" charset="2"/>
              <a:buChar char="l"/>
            </a:pPr>
            <a:r>
              <a:rPr kumimoji="1" lang="en-US" altLang="zh-CN" sz="2000" i="1" dirty="0">
                <a:solidFill>
                  <a:schemeClr val="tx1"/>
                </a:solidFill>
                <a:latin typeface="Palatino Linotype" pitchFamily="18" charset="0"/>
              </a:rPr>
              <a:t>   Downtown</a:t>
            </a:r>
          </a:p>
          <a:p>
            <a:pPr algn="l">
              <a:buClr>
                <a:srgbClr val="CC3399"/>
              </a:buClr>
              <a:buFont typeface="Wingdings" pitchFamily="2" charset="2"/>
              <a:buChar char="l"/>
            </a:pPr>
            <a:r>
              <a:rPr kumimoji="1" lang="en-US" altLang="zh-CN" sz="2000" i="1" dirty="0">
                <a:solidFill>
                  <a:schemeClr val="tx1"/>
                </a:solidFill>
                <a:latin typeface="Palatino Linotype" pitchFamily="18" charset="0"/>
              </a:rPr>
              <a:t>   </a:t>
            </a:r>
            <a:r>
              <a:rPr kumimoji="1" lang="en-US" altLang="zh-CN" sz="2000" i="1" dirty="0" smtClean="0">
                <a:solidFill>
                  <a:schemeClr val="tx1"/>
                </a:solidFill>
                <a:latin typeface="Palatino Linotype" pitchFamily="18" charset="0"/>
              </a:rPr>
              <a:t>Public </a:t>
            </a:r>
            <a:r>
              <a:rPr kumimoji="1" lang="en-US" altLang="zh-CN" sz="2000" i="1" dirty="0">
                <a:solidFill>
                  <a:schemeClr val="tx1"/>
                </a:solidFill>
                <a:latin typeface="Palatino Linotype" pitchFamily="18" charset="0"/>
              </a:rPr>
              <a:t>Transportation</a:t>
            </a:r>
          </a:p>
          <a:p>
            <a:pPr algn="l">
              <a:buClr>
                <a:srgbClr val="CC3399"/>
              </a:buClr>
              <a:buFont typeface="Wingdings" pitchFamily="2" charset="2"/>
              <a:buChar char="l"/>
            </a:pPr>
            <a:r>
              <a:rPr kumimoji="1" lang="en-US" altLang="zh-CN" sz="2000" i="1" dirty="0">
                <a:solidFill>
                  <a:schemeClr val="tx1"/>
                </a:solidFill>
                <a:latin typeface="Palatino Linotype" pitchFamily="18" charset="0"/>
              </a:rPr>
              <a:t>   Hotel Class</a:t>
            </a:r>
          </a:p>
          <a:p>
            <a:pPr algn="l">
              <a:buClr>
                <a:srgbClr val="CC3399"/>
              </a:buClr>
              <a:buFont typeface="Wingdings" pitchFamily="2" charset="2"/>
              <a:buChar char="l"/>
            </a:pPr>
            <a:r>
              <a:rPr kumimoji="1" lang="en-US" altLang="zh-CN" sz="2000" i="1" dirty="0">
                <a:solidFill>
                  <a:schemeClr val="tx1"/>
                </a:solidFill>
                <a:latin typeface="Palatino Linotype" pitchFamily="18" charset="0"/>
              </a:rPr>
              <a:t>   Hotel External Amenities</a:t>
            </a:r>
          </a:p>
          <a:p>
            <a:pPr algn="l">
              <a:buClr>
                <a:srgbClr val="CC3399"/>
              </a:buClr>
              <a:buFont typeface="Wingdings" pitchFamily="2" charset="2"/>
              <a:buChar char="l"/>
            </a:pPr>
            <a:r>
              <a:rPr kumimoji="1" lang="en-US" altLang="zh-CN" sz="2000" i="1" dirty="0">
                <a:solidFill>
                  <a:schemeClr val="tx1"/>
                </a:solidFill>
                <a:latin typeface="Palatino Linotype" pitchFamily="18" charset="0"/>
              </a:rPr>
              <a:t>   Hotel Internal </a:t>
            </a:r>
            <a:r>
              <a:rPr kumimoji="1" lang="en-US" altLang="zh-CN" sz="2000" i="1" dirty="0" smtClean="0">
                <a:solidFill>
                  <a:schemeClr val="tx1"/>
                </a:solidFill>
                <a:latin typeface="Palatino Linotype" pitchFamily="18" charset="0"/>
              </a:rPr>
              <a:t>Amenities</a:t>
            </a:r>
            <a:endParaRPr kumimoji="1" lang="en-US" altLang="zh-CN" sz="2000" i="1" dirty="0">
              <a:solidFill>
                <a:schemeClr val="tx1"/>
              </a:solidFill>
              <a:latin typeface="Palatino Linotype" pitchFamily="18" charset="0"/>
            </a:endParaRPr>
          </a:p>
        </p:txBody>
      </p:sp>
      <p:sp>
        <p:nvSpPr>
          <p:cNvPr id="27659" name="Rectangle 15"/>
          <p:cNvSpPr>
            <a:spLocks noGrp="1" noChangeArrowheads="1"/>
          </p:cNvSpPr>
          <p:nvPr>
            <p:ph type="title"/>
          </p:nvPr>
        </p:nvSpPr>
        <p:spPr>
          <a:xfrm>
            <a:off x="1071538" y="598473"/>
            <a:ext cx="6500858" cy="830263"/>
          </a:xfrm>
          <a:noFill/>
        </p:spPr>
        <p:txBody>
          <a:bodyPr>
            <a:normAutofit fontScale="90000"/>
          </a:bodyPr>
          <a:lstStyle/>
          <a:p>
            <a:pPr eaLnBrk="1" hangingPunct="1"/>
            <a:r>
              <a:rPr lang="en-US" altLang="zh-CN" sz="2800" dirty="0" smtClean="0">
                <a:solidFill>
                  <a:srgbClr val="660066"/>
                </a:solidFill>
                <a:latin typeface="Palatino Linotype" pitchFamily="18" charset="0"/>
                <a:ea typeface="宋体" pitchFamily="2" charset="-122"/>
              </a:rPr>
              <a:t>Result (1) - Mean Weights </a:t>
            </a:r>
            <a:br>
              <a:rPr lang="en-US" altLang="zh-CN" sz="2800" dirty="0" smtClean="0">
                <a:solidFill>
                  <a:srgbClr val="660066"/>
                </a:solidFill>
                <a:latin typeface="Palatino Linotype" pitchFamily="18" charset="0"/>
                <a:ea typeface="宋体" pitchFamily="2" charset="-122"/>
              </a:rPr>
            </a:br>
            <a:r>
              <a:rPr lang="en-US" altLang="zh-CN" sz="2800" dirty="0" smtClean="0">
                <a:solidFill>
                  <a:srgbClr val="660066"/>
                </a:solidFill>
                <a:latin typeface="Palatino Linotype" pitchFamily="18" charset="0"/>
                <a:ea typeface="宋体" pitchFamily="2" charset="-122"/>
              </a:rPr>
              <a:t>for Hotel Characteristics</a:t>
            </a:r>
          </a:p>
        </p:txBody>
      </p:sp>
      <p:sp>
        <p:nvSpPr>
          <p:cNvPr id="8" name="Rectangle 7"/>
          <p:cNvSpPr/>
          <p:nvPr/>
        </p:nvSpPr>
        <p:spPr>
          <a:xfrm>
            <a:off x="4929222" y="1990920"/>
            <a:ext cx="4500562" cy="3724096"/>
          </a:xfrm>
          <a:prstGeom prst="rect">
            <a:avLst/>
          </a:prstGeom>
        </p:spPr>
        <p:txBody>
          <a:bodyPr wrap="square">
            <a:spAutoFit/>
          </a:bodyPr>
          <a:lstStyle/>
          <a:p>
            <a:pPr algn="l"/>
            <a:r>
              <a:rPr kumimoji="1" lang="en-US" altLang="zh-CN" sz="2000" b="1" dirty="0" smtClean="0">
                <a:solidFill>
                  <a:srgbClr val="CC3399"/>
                </a:solidFill>
                <a:latin typeface="Palatino Linotype" pitchFamily="18" charset="0"/>
              </a:rPr>
              <a:t>Negative Impact</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Price </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Annual crime rate</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Number of competitors</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Lake</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Spelling errors</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Syllables</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Complexity</a:t>
            </a:r>
          </a:p>
          <a:p>
            <a:pPr algn="l">
              <a:buClr>
                <a:srgbClr val="CC3399"/>
              </a:buClr>
              <a:buFont typeface="Wingdings" pitchFamily="2" charset="2"/>
              <a:buChar char="l"/>
            </a:pPr>
            <a:r>
              <a:rPr kumimoji="1" lang="en-US" altLang="zh-CN" sz="2000" i="1" dirty="0" smtClean="0">
                <a:solidFill>
                  <a:schemeClr val="tx1"/>
                </a:solidFill>
                <a:latin typeface="Palatino Linotype" pitchFamily="18" charset="0"/>
              </a:rPr>
              <a:t>  Subjectivity </a:t>
            </a:r>
          </a:p>
          <a:p>
            <a:pPr algn="l">
              <a:buClr>
                <a:srgbClr val="CC3399"/>
              </a:buClr>
              <a:buFont typeface="Wingdings" pitchFamily="2" charset="2"/>
              <a:buChar char="l"/>
            </a:pPr>
            <a:endParaRPr kumimoji="1" lang="en-US" altLang="zh-CN" sz="2000" i="1" dirty="0">
              <a:solidFill>
                <a:schemeClr val="tx1"/>
              </a:solidFill>
              <a:latin typeface="Palatino Linotype" pitchFamily="18" charset="0"/>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435014"/>
            <a:ext cx="7500990" cy="565094"/>
          </a:xfrm>
        </p:spPr>
        <p:txBody>
          <a:bodyPr>
            <a:noAutofit/>
          </a:bodyPr>
          <a:lstStyle/>
          <a:p>
            <a:pPr algn="l"/>
            <a:r>
              <a:rPr lang="en-US" altLang="zh-CN" sz="2800" dirty="0" smtClean="0">
                <a:solidFill>
                  <a:srgbClr val="660066"/>
                </a:solidFill>
                <a:latin typeface="Palatino Linotype" pitchFamily="18" charset="0"/>
                <a:ea typeface="宋体" pitchFamily="2" charset="-122"/>
              </a:rPr>
              <a:t>Model Captures Consumers’ Real Motivation</a:t>
            </a:r>
            <a:endParaRPr lang="en-US" altLang="zh-CN" sz="2800" dirty="0">
              <a:solidFill>
                <a:srgbClr val="660066"/>
              </a:solidFill>
              <a:latin typeface="Palatino Linotype" pitchFamily="18" charset="0"/>
              <a:ea typeface="宋体" pitchFamily="2" charset="-122"/>
            </a:endParaRPr>
          </a:p>
        </p:txBody>
      </p:sp>
      <p:pic>
        <p:nvPicPr>
          <p:cNvPr id="7" name="Picture 6"/>
          <p:cNvPicPr>
            <a:picLocks noChangeAspect="1"/>
          </p:cNvPicPr>
          <p:nvPr/>
        </p:nvPicPr>
        <p:blipFill>
          <a:blip r:embed="rId2" cstate="print"/>
          <a:srcRect l="36058" t="30667" r="16506" b="17333"/>
          <a:stretch>
            <a:fillRect/>
          </a:stretch>
        </p:blipFill>
        <p:spPr bwMode="auto">
          <a:xfrm>
            <a:off x="2815046" y="2285992"/>
            <a:ext cx="4042970" cy="3194126"/>
          </a:xfrm>
          <a:prstGeom prst="rect">
            <a:avLst/>
          </a:prstGeom>
          <a:noFill/>
          <a:ln w="9525">
            <a:noFill/>
            <a:miter lim="800000"/>
            <a:headEnd/>
            <a:tailEnd/>
          </a:ln>
        </p:spPr>
      </p:pic>
      <p:sp>
        <p:nvSpPr>
          <p:cNvPr id="8" name="Rectangle 7"/>
          <p:cNvSpPr/>
          <p:nvPr/>
        </p:nvSpPr>
        <p:spPr>
          <a:xfrm>
            <a:off x="533400" y="5556609"/>
            <a:ext cx="8305800" cy="1015663"/>
          </a:xfrm>
          <a:prstGeom prst="rect">
            <a:avLst/>
          </a:prstGeom>
        </p:spPr>
        <p:txBody>
          <a:bodyPr wrap="square">
            <a:spAutoFit/>
          </a:bodyPr>
          <a:lstStyle/>
          <a:p>
            <a:pPr algn="l"/>
            <a:r>
              <a:rPr lang="en-US" sz="2000" dirty="0" smtClean="0">
                <a:solidFill>
                  <a:schemeClr val="tx1"/>
                </a:solidFill>
                <a:latin typeface="Times New Roman" pitchFamily="18" charset="0"/>
                <a:cs typeface="Times New Roman" pitchFamily="18" charset="0"/>
              </a:rPr>
              <a:t>e.g.,  In the user study, business travelers indicated that they prefer quiet </a:t>
            </a:r>
            <a:r>
              <a:rPr lang="en-US" sz="2000" u="sng" dirty="0" smtClean="0">
                <a:solidFill>
                  <a:srgbClr val="CC0099"/>
                </a:solidFill>
                <a:latin typeface="Times New Roman" pitchFamily="18" charset="0"/>
                <a:cs typeface="Times New Roman" pitchFamily="18" charset="0"/>
              </a:rPr>
              <a:t>inner environment </a:t>
            </a:r>
            <a:r>
              <a:rPr lang="en-US" sz="2000" dirty="0" smtClean="0">
                <a:solidFill>
                  <a:schemeClr val="tx1"/>
                </a:solidFill>
                <a:latin typeface="Times New Roman" pitchFamily="18" charset="0"/>
                <a:cs typeface="Times New Roman" pitchFamily="18" charset="0"/>
              </a:rPr>
              <a:t>and easy access to </a:t>
            </a:r>
            <a:r>
              <a:rPr lang="en-US" sz="2000" u="sng" dirty="0" smtClean="0">
                <a:solidFill>
                  <a:srgbClr val="CC0099"/>
                </a:solidFill>
                <a:latin typeface="Times New Roman" pitchFamily="18" charset="0"/>
                <a:cs typeface="Times New Roman" pitchFamily="18" charset="0"/>
              </a:rPr>
              <a:t>highway</a:t>
            </a:r>
            <a:r>
              <a:rPr lang="en-US" sz="2000" dirty="0" smtClean="0">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or </a:t>
            </a:r>
            <a:r>
              <a:rPr lang="en-US" sz="2000" u="sng" dirty="0" smtClean="0">
                <a:solidFill>
                  <a:srgbClr val="CC0099"/>
                </a:solidFill>
                <a:latin typeface="Times New Roman" pitchFamily="18" charset="0"/>
                <a:cs typeface="Times New Roman" pitchFamily="18" charset="0"/>
              </a:rPr>
              <a:t>public transportation</a:t>
            </a:r>
            <a:r>
              <a:rPr lang="en-US" sz="2000" dirty="0" smtClean="0">
                <a:solidFill>
                  <a:schemeClr val="tx1"/>
                </a:solidFill>
                <a:latin typeface="Times New Roman" pitchFamily="18" charset="0"/>
                <a:cs typeface="Times New Roman" pitchFamily="18" charset="0"/>
              </a:rPr>
              <a:t>. This was fully captured in our estimation results, see (b).</a:t>
            </a:r>
            <a:endParaRPr lang="en-US" sz="2000" dirty="0">
              <a:solidFill>
                <a:schemeClr val="tx1"/>
              </a:solidFill>
              <a:latin typeface="Times New Roman" pitchFamily="18" charset="0"/>
              <a:cs typeface="Times New Roman" pitchFamily="18" charset="0"/>
            </a:endParaRPr>
          </a:p>
        </p:txBody>
      </p:sp>
      <p:sp>
        <p:nvSpPr>
          <p:cNvPr id="9" name="Oval 8"/>
          <p:cNvSpPr/>
          <p:nvPr/>
        </p:nvSpPr>
        <p:spPr>
          <a:xfrm>
            <a:off x="4143372" y="2559526"/>
            <a:ext cx="285752" cy="1583854"/>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14876" y="3275253"/>
            <a:ext cx="285752" cy="791927"/>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32226" y="2923285"/>
            <a:ext cx="285752" cy="1143895"/>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p:cNvSpPr/>
          <p:nvPr/>
        </p:nvSpPr>
        <p:spPr>
          <a:xfrm>
            <a:off x="1281146" y="1285860"/>
            <a:ext cx="7434258" cy="769441"/>
          </a:xfrm>
          <a:prstGeom prst="rect">
            <a:avLst/>
          </a:prstGeom>
        </p:spPr>
        <p:txBody>
          <a:bodyPr wrap="square">
            <a:spAutoFit/>
          </a:bodyPr>
          <a:lstStyle/>
          <a:p>
            <a:pPr algn="l"/>
            <a:r>
              <a:rPr lang="en-US" sz="2200" dirty="0" smtClean="0">
                <a:solidFill>
                  <a:srgbClr val="CC0099"/>
                </a:solidFill>
                <a:latin typeface="Times New Roman" pitchFamily="18" charset="0"/>
                <a:cs typeface="Times New Roman" pitchFamily="18" charset="0"/>
              </a:rPr>
              <a:t>Reasoning: </a:t>
            </a:r>
            <a:r>
              <a:rPr lang="en-US" sz="2200" dirty="0" smtClean="0">
                <a:solidFill>
                  <a:schemeClr val="tx1"/>
                </a:solidFill>
                <a:latin typeface="Times New Roman" pitchFamily="18" charset="0"/>
                <a:cs typeface="Times New Roman" pitchFamily="18" charset="0"/>
              </a:rPr>
              <a:t>Capture consumers’ </a:t>
            </a:r>
            <a:r>
              <a:rPr lang="en-US" sz="2200" u="sng" dirty="0" smtClean="0">
                <a:solidFill>
                  <a:schemeClr val="tx1"/>
                </a:solidFill>
                <a:latin typeface="Times New Roman" pitchFamily="18" charset="0"/>
                <a:cs typeface="Times New Roman" pitchFamily="18" charset="0"/>
              </a:rPr>
              <a:t>specific expectations</a:t>
            </a:r>
            <a:r>
              <a:rPr lang="en-US" sz="2200" dirty="0" smtClean="0">
                <a:solidFill>
                  <a:schemeClr val="tx1"/>
                </a:solidFill>
                <a:latin typeface="Times New Roman" pitchFamily="18" charset="0"/>
                <a:cs typeface="Times New Roman" pitchFamily="18" charset="0"/>
              </a:rPr>
              <a:t>, dovetail with their </a:t>
            </a:r>
            <a:r>
              <a:rPr lang="en-US" sz="2200" u="sng" dirty="0" smtClean="0">
                <a:solidFill>
                  <a:schemeClr val="tx1"/>
                </a:solidFill>
                <a:latin typeface="Times New Roman" pitchFamily="18" charset="0"/>
                <a:cs typeface="Times New Roman" pitchFamily="18" charset="0"/>
              </a:rPr>
              <a:t>real purchase motivation</a:t>
            </a:r>
            <a:r>
              <a:rPr lang="en-US" sz="2200" dirty="0" smtClean="0">
                <a:solidFill>
                  <a:schemeClr val="tx1"/>
                </a:solidFill>
                <a:latin typeface="Times New Roman" pitchFamily="18" charset="0"/>
                <a:cs typeface="Times New Roman"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928662" y="357166"/>
            <a:ext cx="6956451" cy="830262"/>
          </a:xfrm>
          <a:noFill/>
        </p:spPr>
        <p:txBody>
          <a:bodyPr/>
          <a:lstStyle/>
          <a:p>
            <a:pPr eaLnBrk="1" hangingPunct="1"/>
            <a:r>
              <a:rPr lang="en-US" altLang="zh-CN" sz="3200" dirty="0" smtClean="0">
                <a:solidFill>
                  <a:srgbClr val="660066"/>
                </a:solidFill>
                <a:latin typeface="Palatino Linotype" pitchFamily="18" charset="0"/>
                <a:ea typeface="宋体" pitchFamily="2" charset="-122"/>
              </a:rPr>
              <a:t>Causal Model</a:t>
            </a:r>
          </a:p>
        </p:txBody>
      </p:sp>
      <p:sp>
        <p:nvSpPr>
          <p:cNvPr id="29701" name="Rectangle 4"/>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29702" name="Rectangle 5"/>
          <p:cNvSpPr>
            <a:spLocks noChangeArrowheads="1"/>
          </p:cNvSpPr>
          <p:nvPr/>
        </p:nvSpPr>
        <p:spPr bwMode="ltGray">
          <a:xfrm>
            <a:off x="0" y="3100388"/>
            <a:ext cx="9144000" cy="0"/>
          </a:xfrm>
          <a:prstGeom prst="rect">
            <a:avLst/>
          </a:prstGeom>
          <a:noFill/>
          <a:ln w="9525">
            <a:noFill/>
            <a:miter lim="800000"/>
            <a:headEnd/>
            <a:tailEnd/>
          </a:ln>
        </p:spPr>
        <p:txBody>
          <a:bodyPr wrap="none" anchor="ctr">
            <a:spAutoFit/>
          </a:bodyPr>
          <a:lstStyle/>
          <a:p>
            <a:endParaRPr lang="en-US"/>
          </a:p>
        </p:txBody>
      </p:sp>
      <p:sp>
        <p:nvSpPr>
          <p:cNvPr id="8" name="Rectangle 9"/>
          <p:cNvSpPr/>
          <p:nvPr/>
        </p:nvSpPr>
        <p:spPr>
          <a:xfrm>
            <a:off x="1115616" y="3356992"/>
            <a:ext cx="7172348" cy="1508105"/>
          </a:xfrm>
          <a:prstGeom prst="rect">
            <a:avLst/>
          </a:prstGeom>
          <a:ln w="22225">
            <a:noFill/>
          </a:ln>
        </p:spPr>
        <p:txBody>
          <a:bodyPr wrap="square">
            <a:spAutoFit/>
          </a:bodyPr>
          <a:lstStyle/>
          <a:p>
            <a:pPr algn="l">
              <a:buFontTx/>
              <a:buChar char="-"/>
            </a:pPr>
            <a:r>
              <a:rPr lang="en-US" sz="2000" dirty="0" smtClean="0">
                <a:solidFill>
                  <a:srgbClr val="CC0099"/>
                </a:solidFill>
                <a:latin typeface="Palatino Linotype" pitchFamily="18" charset="0"/>
              </a:rPr>
              <a:t> A new product enters the market;</a:t>
            </a:r>
          </a:p>
          <a:p>
            <a:pPr algn="l">
              <a:buFontTx/>
              <a:buChar char="-"/>
            </a:pPr>
            <a:r>
              <a:rPr lang="en-US" sz="2000" dirty="0" smtClean="0">
                <a:solidFill>
                  <a:srgbClr val="CC0099"/>
                </a:solidFill>
                <a:latin typeface="Palatino Linotype" pitchFamily="18" charset="0"/>
                <a:cs typeface="Times New Roman" pitchFamily="18" charset="0"/>
              </a:rPr>
              <a:t> Open a new restaurant for dinning;</a:t>
            </a:r>
          </a:p>
          <a:p>
            <a:pPr algn="l">
              <a:buFontTx/>
              <a:buChar char="-"/>
            </a:pPr>
            <a:r>
              <a:rPr lang="en-US" sz="2000" dirty="0" smtClean="0">
                <a:solidFill>
                  <a:srgbClr val="CC0099"/>
                </a:solidFill>
                <a:latin typeface="Palatino Linotype" pitchFamily="18" charset="0"/>
                <a:cs typeface="Times New Roman" pitchFamily="18" charset="0"/>
              </a:rPr>
              <a:t> A renovation on the swimming pool;</a:t>
            </a:r>
          </a:p>
          <a:p>
            <a:pPr algn="l">
              <a:buFontTx/>
              <a:buChar char="-"/>
            </a:pPr>
            <a:r>
              <a:rPr lang="en-US" sz="2000" dirty="0" smtClean="0">
                <a:solidFill>
                  <a:srgbClr val="CC0099"/>
                </a:solidFill>
                <a:latin typeface="Palatino Linotype" pitchFamily="18" charset="0"/>
                <a:cs typeface="Times New Roman" pitchFamily="18" charset="0"/>
              </a:rPr>
              <a:t> </a:t>
            </a:r>
            <a:r>
              <a:rPr lang="en-US" sz="2000" b="1" dirty="0" smtClean="0">
                <a:solidFill>
                  <a:srgbClr val="CC0099"/>
                </a:solidFill>
                <a:latin typeface="Palatino Linotype" pitchFamily="18" charset="0"/>
                <a:cs typeface="Times New Roman" pitchFamily="18" charset="0"/>
              </a:rPr>
              <a:t>… </a:t>
            </a:r>
          </a:p>
        </p:txBody>
      </p:sp>
      <p:sp>
        <p:nvSpPr>
          <p:cNvPr id="7" name="矩形 6"/>
          <p:cNvSpPr/>
          <p:nvPr/>
        </p:nvSpPr>
        <p:spPr>
          <a:xfrm>
            <a:off x="971600" y="1772816"/>
            <a:ext cx="7920880" cy="1107996"/>
          </a:xfrm>
          <a:prstGeom prst="rect">
            <a:avLst/>
          </a:prstGeom>
        </p:spPr>
        <p:txBody>
          <a:bodyPr wrap="square">
            <a:spAutoFit/>
          </a:bodyPr>
          <a:lstStyle/>
          <a:p>
            <a:pPr algn="l"/>
            <a:r>
              <a:rPr lang="en-US" altLang="zh-CN" sz="2200" dirty="0" smtClean="0">
                <a:solidFill>
                  <a:schemeClr val="tx1"/>
                </a:solidFill>
                <a:latin typeface="Palatino Linotype" pitchFamily="18" charset="0"/>
              </a:rPr>
              <a:t>A nice “side-effect” of building on economic theory is that such </a:t>
            </a:r>
            <a:r>
              <a:rPr lang="en-US" altLang="zh-CN" sz="2200" dirty="0" smtClean="0">
                <a:solidFill>
                  <a:srgbClr val="CC0099"/>
                </a:solidFill>
                <a:latin typeface="Palatino Linotype" pitchFamily="18" charset="0"/>
              </a:rPr>
              <a:t>user behavior-based </a:t>
            </a:r>
            <a:r>
              <a:rPr lang="en-US" altLang="zh-CN" sz="2200" dirty="0" smtClean="0">
                <a:solidFill>
                  <a:schemeClr val="tx1"/>
                </a:solidFill>
                <a:latin typeface="Palatino Linotype" pitchFamily="18" charset="0"/>
              </a:rPr>
              <a:t>model cares mainly about </a:t>
            </a:r>
            <a:r>
              <a:rPr lang="en-US" altLang="zh-CN" sz="2200" dirty="0" smtClean="0">
                <a:solidFill>
                  <a:srgbClr val="CC0099"/>
                </a:solidFill>
                <a:latin typeface="Palatino Linotype" pitchFamily="18" charset="0"/>
              </a:rPr>
              <a:t>causal effect</a:t>
            </a:r>
            <a:r>
              <a:rPr lang="en-US" altLang="zh-CN" sz="2200" dirty="0" smtClean="0">
                <a:solidFill>
                  <a:schemeClr val="tx1"/>
                </a:solidFill>
                <a:latin typeface="Palatino Linotype" pitchFamily="18" charset="0"/>
              </a:rPr>
              <a:t> – what </a:t>
            </a:r>
            <a:r>
              <a:rPr lang="en-US" altLang="zh-CN" sz="2200" i="1" dirty="0" smtClean="0">
                <a:solidFill>
                  <a:srgbClr val="CC0099"/>
                </a:solidFill>
                <a:latin typeface="Palatino Linotype" pitchFamily="18" charset="0"/>
              </a:rPr>
              <a:t>should</a:t>
            </a:r>
            <a:r>
              <a:rPr lang="en-US" altLang="zh-CN" sz="2200" dirty="0" smtClean="0">
                <a:solidFill>
                  <a:schemeClr val="tx1"/>
                </a:solidFill>
                <a:latin typeface="Palatino Linotype" pitchFamily="18" charset="0"/>
              </a:rPr>
              <a:t> happen in future?</a:t>
            </a:r>
            <a:endParaRPr lang="en-US" sz="2200" dirty="0">
              <a:solidFill>
                <a:schemeClr val="tx1"/>
              </a:solidFill>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331913" y="476250"/>
            <a:ext cx="6553200" cy="830263"/>
          </a:xfrm>
        </p:spPr>
        <p:txBody>
          <a:bodyPr/>
          <a:lstStyle/>
          <a:p>
            <a:pPr eaLnBrk="1" hangingPunct="1"/>
            <a:r>
              <a:rPr lang="en-US" altLang="zh-CN" dirty="0" smtClean="0">
                <a:solidFill>
                  <a:srgbClr val="660066"/>
                </a:solidFill>
                <a:latin typeface="Palatino Linotype" pitchFamily="18" charset="0"/>
                <a:ea typeface="宋体" pitchFamily="2" charset="-122"/>
              </a:rPr>
              <a:t>Agenda</a:t>
            </a:r>
          </a:p>
        </p:txBody>
      </p:sp>
      <p:sp>
        <p:nvSpPr>
          <p:cNvPr id="25" name="Rectangle 6"/>
          <p:cNvSpPr>
            <a:spLocks noChangeArrowheads="1"/>
          </p:cNvSpPr>
          <p:nvPr/>
        </p:nvSpPr>
        <p:spPr bwMode="ltGray">
          <a:xfrm>
            <a:off x="1357315" y="2071678"/>
            <a:ext cx="6000767" cy="2677656"/>
          </a:xfrm>
          <a:prstGeom prst="rect">
            <a:avLst/>
          </a:prstGeom>
          <a:noFill/>
          <a:ln w="9525">
            <a:noFill/>
            <a:miter lim="800000"/>
            <a:headEnd/>
            <a:tailEnd/>
          </a:ln>
        </p:spPr>
        <p:txBody>
          <a:bodyPr wrap="square">
            <a:spAutoFit/>
          </a:bodyPr>
          <a:lstStyle/>
          <a:p>
            <a:pPr algn="l">
              <a:buClr>
                <a:srgbClr val="CC0099"/>
              </a:buClr>
              <a:buFont typeface="Wingdings" pitchFamily="2" charset="2"/>
              <a:buChar char="l"/>
            </a:pPr>
            <a:r>
              <a:rPr lang="en-US" altLang="zh-CN" dirty="0" smtClean="0">
                <a:solidFill>
                  <a:schemeClr val="tx1"/>
                </a:solidFill>
                <a:latin typeface="Palatino Linotype" pitchFamily="18" charset="0"/>
              </a:rPr>
              <a:t>  Theoretical Background</a:t>
            </a:r>
          </a:p>
          <a:p>
            <a:pPr algn="l">
              <a:buClr>
                <a:srgbClr val="CC0099"/>
              </a:buClr>
              <a:buFont typeface="Wingdings" pitchFamily="2" charset="2"/>
              <a:buChar char="l"/>
            </a:pPr>
            <a:r>
              <a:rPr lang="en-US" altLang="zh-CN" dirty="0" smtClean="0">
                <a:solidFill>
                  <a:schemeClr val="tx1"/>
                </a:solidFill>
                <a:latin typeface="Palatino Linotype" pitchFamily="18" charset="0"/>
              </a:rPr>
              <a:t>  </a:t>
            </a:r>
            <a:r>
              <a:rPr lang="en-US" altLang="zh-CN" dirty="0" err="1" smtClean="0">
                <a:solidFill>
                  <a:schemeClr val="tx1"/>
                </a:solidFill>
                <a:latin typeface="Palatino Linotype" pitchFamily="18" charset="0"/>
              </a:rPr>
              <a:t>Logit</a:t>
            </a:r>
            <a:r>
              <a:rPr lang="en-US" altLang="zh-CN" dirty="0" smtClean="0">
                <a:solidFill>
                  <a:schemeClr val="tx1"/>
                </a:solidFill>
                <a:latin typeface="Palatino Linotype" pitchFamily="18" charset="0"/>
              </a:rPr>
              <a:t> Model </a:t>
            </a:r>
            <a:r>
              <a:rPr lang="en-US" altLang="zh-CN" sz="1800" dirty="0" smtClean="0">
                <a:solidFill>
                  <a:schemeClr val="tx1"/>
                </a:solidFill>
                <a:latin typeface="Palatino Linotype" pitchFamily="18" charset="0"/>
              </a:rPr>
              <a:t>(i.e., Homogeneous Consumers)</a:t>
            </a:r>
          </a:p>
          <a:p>
            <a:pPr algn="l">
              <a:buClr>
                <a:srgbClr val="CC0099"/>
              </a:buClr>
              <a:buFont typeface="Wingdings" pitchFamily="2" charset="2"/>
              <a:buChar char="l"/>
            </a:pPr>
            <a:r>
              <a:rPr lang="en-US" altLang="zh-CN" dirty="0" smtClean="0">
                <a:solidFill>
                  <a:schemeClr val="tx1"/>
                </a:solidFill>
                <a:latin typeface="Palatino Linotype" pitchFamily="18" charset="0"/>
              </a:rPr>
              <a:t>  BLP Model </a:t>
            </a:r>
            <a:r>
              <a:rPr lang="en-US" altLang="zh-CN" sz="1800" dirty="0" smtClean="0">
                <a:solidFill>
                  <a:schemeClr val="tx1"/>
                </a:solidFill>
                <a:latin typeface="Palatino Linotype" pitchFamily="18" charset="0"/>
              </a:rPr>
              <a:t>(i.e., Heterogeneous Consumers)</a:t>
            </a:r>
          </a:p>
          <a:p>
            <a:pPr algn="l">
              <a:buClr>
                <a:srgbClr val="CC0099"/>
              </a:buClr>
              <a:buFont typeface="Wingdings" pitchFamily="2" charset="2"/>
              <a:buChar char="l"/>
            </a:pPr>
            <a:r>
              <a:rPr lang="en-US" altLang="zh-CN" dirty="0" smtClean="0">
                <a:solidFill>
                  <a:schemeClr val="tx1"/>
                </a:solidFill>
                <a:latin typeface="Palatino Linotype" pitchFamily="18" charset="0"/>
              </a:rPr>
              <a:t>  Ranking</a:t>
            </a:r>
          </a:p>
          <a:p>
            <a:pPr algn="l">
              <a:buClr>
                <a:srgbClr val="CC0099"/>
              </a:buClr>
              <a:buFont typeface="Wingdings" pitchFamily="2" charset="2"/>
              <a:buChar char="l"/>
            </a:pPr>
            <a:r>
              <a:rPr lang="en-US" altLang="zh-CN" dirty="0" smtClean="0">
                <a:solidFill>
                  <a:schemeClr val="tx1"/>
                </a:solidFill>
                <a:latin typeface="Palatino Linotype" pitchFamily="18" charset="0"/>
              </a:rPr>
              <a:t>  Hotel Search Experiment</a:t>
            </a:r>
          </a:p>
          <a:p>
            <a:pPr algn="l">
              <a:buClr>
                <a:srgbClr val="CC0099"/>
              </a:buClr>
              <a:buFont typeface="Wingdings" pitchFamily="2" charset="2"/>
              <a:buChar char="l"/>
            </a:pPr>
            <a:r>
              <a:rPr lang="en-US" altLang="zh-CN" dirty="0" smtClean="0">
                <a:solidFill>
                  <a:schemeClr val="tx1"/>
                </a:solidFill>
                <a:latin typeface="Palatino Linotype" pitchFamily="18" charset="0"/>
              </a:rPr>
              <a:t>  Conclusion and Future Work</a:t>
            </a:r>
            <a:endParaRPr lang="en-US" altLang="zh-CN" dirty="0">
              <a:solidFill>
                <a:schemeClr val="tx1"/>
              </a:solidFill>
              <a:latin typeface="Palatino Linotype"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Grp="1" noChangeArrowheads="1"/>
          </p:cNvSpPr>
          <p:nvPr>
            <p:ph type="title"/>
          </p:nvPr>
        </p:nvSpPr>
        <p:spPr>
          <a:xfrm>
            <a:off x="1186904" y="438497"/>
            <a:ext cx="6121400" cy="830263"/>
          </a:xfrm>
        </p:spPr>
        <p:txBody>
          <a:bodyPr/>
          <a:lstStyle/>
          <a:p>
            <a:pPr eaLnBrk="1" hangingPunct="1"/>
            <a:r>
              <a:rPr lang="en-US" altLang="zh-CN" dirty="0" smtClean="0">
                <a:solidFill>
                  <a:srgbClr val="660066"/>
                </a:solidFill>
                <a:latin typeface="Palatino Linotype" pitchFamily="18" charset="0"/>
                <a:ea typeface="宋体" charset="-122"/>
              </a:rPr>
              <a:t>Skyline?   </a:t>
            </a:r>
          </a:p>
        </p:txBody>
      </p:sp>
      <p:sp>
        <p:nvSpPr>
          <p:cNvPr id="48" name="Rectangle 18"/>
          <p:cNvSpPr>
            <a:spLocks noChangeArrowheads="1"/>
          </p:cNvSpPr>
          <p:nvPr/>
        </p:nvSpPr>
        <p:spPr bwMode="ltGray">
          <a:xfrm>
            <a:off x="2483768" y="5517232"/>
            <a:ext cx="4680520" cy="1274195"/>
          </a:xfrm>
          <a:prstGeom prst="rect">
            <a:avLst/>
          </a:prstGeom>
          <a:noFill/>
          <a:ln w="9525">
            <a:noFill/>
            <a:miter lim="800000"/>
            <a:headEnd/>
            <a:tailEnd/>
          </a:ln>
        </p:spPr>
        <p:txBody>
          <a:bodyPr wrap="square">
            <a:spAutoFit/>
          </a:bodyPr>
          <a:lstStyle/>
          <a:p>
            <a:pPr algn="l"/>
            <a:r>
              <a:rPr lang="en-US" altLang="zh-CN" b="1" i="1" dirty="0" smtClean="0">
                <a:solidFill>
                  <a:srgbClr val="CC3399"/>
                </a:solidFill>
                <a:latin typeface="Palatino Linotype" pitchFamily="18" charset="0"/>
              </a:rPr>
              <a:t>Problem</a:t>
            </a:r>
            <a:r>
              <a:rPr lang="en-US" altLang="zh-CN" dirty="0" smtClean="0">
                <a:solidFill>
                  <a:srgbClr val="CC3399"/>
                </a:solidFill>
                <a:latin typeface="Palatino Linotype" pitchFamily="18" charset="0"/>
              </a:rPr>
              <a:t>:</a:t>
            </a:r>
          </a:p>
          <a:p>
            <a:pPr algn="l"/>
            <a:r>
              <a:rPr lang="en-US" altLang="zh-CN" dirty="0" smtClean="0">
                <a:solidFill>
                  <a:srgbClr val="CC3399"/>
                </a:solidFill>
                <a:latin typeface="Palatino Linotype" pitchFamily="18" charset="0"/>
              </a:rPr>
              <a:t>- Feasibility diminishes as # of product characteristics increases.</a:t>
            </a:r>
          </a:p>
        </p:txBody>
      </p:sp>
      <p:sp>
        <p:nvSpPr>
          <p:cNvPr id="12" name="Rectangle 18"/>
          <p:cNvSpPr>
            <a:spLocks noChangeArrowheads="1"/>
          </p:cNvSpPr>
          <p:nvPr/>
        </p:nvSpPr>
        <p:spPr bwMode="ltGray">
          <a:xfrm>
            <a:off x="251520" y="1484627"/>
            <a:ext cx="8560568" cy="523220"/>
          </a:xfrm>
          <a:prstGeom prst="rect">
            <a:avLst/>
          </a:prstGeom>
          <a:noFill/>
          <a:ln w="9525">
            <a:noFill/>
            <a:miter lim="800000"/>
            <a:headEnd/>
            <a:tailEnd/>
          </a:ln>
        </p:spPr>
        <p:txBody>
          <a:bodyPr wrap="square">
            <a:spAutoFit/>
          </a:bodyPr>
          <a:lstStyle/>
          <a:p>
            <a:pPr algn="l"/>
            <a:r>
              <a:rPr lang="en-US" altLang="zh-CN" sz="2800" u="sng" dirty="0" smtClean="0">
                <a:solidFill>
                  <a:srgbClr val="CC3399"/>
                </a:solidFill>
                <a:latin typeface="Palatino Linotype" pitchFamily="18" charset="0"/>
              </a:rPr>
              <a:t>Skyline</a:t>
            </a:r>
            <a:r>
              <a:rPr lang="en-US" altLang="zh-CN" dirty="0" smtClean="0">
                <a:solidFill>
                  <a:srgbClr val="CC3399"/>
                </a:solidFill>
                <a:latin typeface="Palatino Linotype" pitchFamily="18" charset="0"/>
              </a:rPr>
              <a:t>:  </a:t>
            </a:r>
            <a:r>
              <a:rPr lang="en-US" altLang="zh-CN" dirty="0" smtClean="0">
                <a:solidFill>
                  <a:schemeClr val="tx1"/>
                </a:solidFill>
                <a:latin typeface="Palatino Linotype" pitchFamily="18" charset="0"/>
              </a:rPr>
              <a:t>I</a:t>
            </a:r>
            <a:r>
              <a:rPr lang="en-US" dirty="0" smtClean="0">
                <a:solidFill>
                  <a:schemeClr val="tx1"/>
                </a:solidFill>
                <a:latin typeface="Palatino Linotype" pitchFamily="18" charset="0"/>
              </a:rPr>
              <a:t>dentify the “Pareto optimal“ set of results. </a:t>
            </a:r>
          </a:p>
        </p:txBody>
      </p:sp>
      <p:pic>
        <p:nvPicPr>
          <p:cNvPr id="58370" name="Picture 2"/>
          <p:cNvPicPr>
            <a:picLocks noChangeAspect="1" noChangeArrowheads="1"/>
          </p:cNvPicPr>
          <p:nvPr/>
        </p:nvPicPr>
        <p:blipFill>
          <a:blip r:embed="rId3" cstate="print"/>
          <a:srcRect l="30281" t="31594" r="48249" b="41969"/>
          <a:stretch>
            <a:fillRect/>
          </a:stretch>
        </p:blipFill>
        <p:spPr bwMode="auto">
          <a:xfrm>
            <a:off x="1763688" y="2420888"/>
            <a:ext cx="5212249" cy="2952328"/>
          </a:xfrm>
          <a:prstGeom prst="rect">
            <a:avLst/>
          </a:prstGeom>
          <a:noFill/>
          <a:ln w="9525">
            <a:noFill/>
            <a:miter lim="800000"/>
            <a:headEnd/>
            <a:tailEnd/>
          </a:ln>
        </p:spPr>
      </p:pic>
    </p:spTree>
    <p:extLst>
      <p:ext uri="{BB962C8B-B14F-4D97-AF65-F5344CB8AC3E}">
        <p14:creationId xmlns:p14="http://schemas.microsoft.com/office/powerpoint/2010/main" val="84684099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Grp="1" noChangeArrowheads="1"/>
          </p:cNvSpPr>
          <p:nvPr>
            <p:ph type="title"/>
          </p:nvPr>
        </p:nvSpPr>
        <p:spPr>
          <a:xfrm>
            <a:off x="1655316" y="19031"/>
            <a:ext cx="6121400" cy="830263"/>
          </a:xfrm>
        </p:spPr>
        <p:txBody>
          <a:bodyPr/>
          <a:lstStyle/>
          <a:p>
            <a:pPr eaLnBrk="1" hangingPunct="1"/>
            <a:r>
              <a:rPr lang="en-US" altLang="zh-CN" dirty="0" smtClean="0">
                <a:solidFill>
                  <a:srgbClr val="660066"/>
                </a:solidFill>
                <a:latin typeface="Palatino Linotype" pitchFamily="18" charset="0"/>
                <a:ea typeface="宋体" charset="-122"/>
              </a:rPr>
              <a:t>IR-based approaches?</a:t>
            </a:r>
          </a:p>
        </p:txBody>
      </p:sp>
      <p:sp>
        <p:nvSpPr>
          <p:cNvPr id="48" name="Rectangle 18"/>
          <p:cNvSpPr>
            <a:spLocks noChangeArrowheads="1"/>
          </p:cNvSpPr>
          <p:nvPr/>
        </p:nvSpPr>
        <p:spPr bwMode="ltGray">
          <a:xfrm>
            <a:off x="0" y="2204864"/>
            <a:ext cx="9144000" cy="3120854"/>
          </a:xfrm>
          <a:prstGeom prst="rect">
            <a:avLst/>
          </a:prstGeom>
          <a:noFill/>
          <a:ln w="9525">
            <a:noFill/>
            <a:miter lim="800000"/>
            <a:headEnd/>
            <a:tailEnd/>
          </a:ln>
        </p:spPr>
        <p:txBody>
          <a:bodyPr wrap="square">
            <a:spAutoFit/>
          </a:bodyPr>
          <a:lstStyle/>
          <a:p>
            <a:pPr algn="l"/>
            <a:r>
              <a:rPr lang="en-US" altLang="zh-CN" b="1" u="sng" dirty="0" smtClean="0">
                <a:solidFill>
                  <a:srgbClr val="CC3399"/>
                </a:solidFill>
                <a:latin typeface="Palatino Linotype" pitchFamily="18" charset="0"/>
              </a:rPr>
              <a:t>Problem</a:t>
            </a:r>
            <a:r>
              <a:rPr lang="en-US" altLang="zh-CN" u="sng" dirty="0" smtClean="0">
                <a:solidFill>
                  <a:srgbClr val="CC3399"/>
                </a:solidFill>
                <a:latin typeface="Palatino Linotype" pitchFamily="18" charset="0"/>
              </a:rPr>
              <a:t>:</a:t>
            </a:r>
          </a:p>
          <a:p>
            <a:pPr marL="342900" indent="-342900" algn="l">
              <a:buFont typeface="Arial" pitchFamily="34" charset="0"/>
              <a:buChar char="•"/>
            </a:pPr>
            <a:r>
              <a:rPr lang="en-US" altLang="zh-CN" dirty="0" smtClean="0">
                <a:solidFill>
                  <a:srgbClr val="CC3399"/>
                </a:solidFill>
                <a:latin typeface="Palatino Linotype" pitchFamily="18" charset="0"/>
              </a:rPr>
              <a:t>Finding relevant documents is not the same as choosing a product</a:t>
            </a:r>
          </a:p>
          <a:p>
            <a:pPr marL="342900" indent="-342900" algn="l">
              <a:buFont typeface="Arial" pitchFamily="34" charset="0"/>
              <a:buChar char="•"/>
            </a:pPr>
            <a:r>
              <a:rPr lang="en-US" altLang="zh-CN" dirty="0" smtClean="0">
                <a:solidFill>
                  <a:srgbClr val="CC3399"/>
                </a:solidFill>
                <a:latin typeface="Palatino Linotype" pitchFamily="18" charset="0"/>
              </a:rPr>
              <a:t>We can “consume” many relevant documents, but only seek a single product…</a:t>
            </a:r>
          </a:p>
          <a:p>
            <a:pPr marL="342900" indent="-342900" algn="l">
              <a:buFont typeface="Arial" pitchFamily="34" charset="0"/>
              <a:buChar char="•"/>
            </a:pPr>
            <a:endParaRPr lang="en-US" altLang="zh-CN" sz="2800" dirty="0">
              <a:solidFill>
                <a:srgbClr val="CC3399"/>
              </a:solidFill>
              <a:latin typeface="Palatino Linotype" pitchFamily="18" charset="0"/>
            </a:endParaRPr>
          </a:p>
          <a:p>
            <a:pPr algn="l"/>
            <a:r>
              <a:rPr lang="en-US" altLang="zh-CN" sz="2800" b="1" i="1" dirty="0" smtClean="0">
                <a:solidFill>
                  <a:srgbClr val="CC3399"/>
                </a:solidFill>
                <a:latin typeface="Palatino Linotype" pitchFamily="18" charset="0"/>
              </a:rPr>
              <a:t>Perhaps IR theory should not be driving product search</a:t>
            </a:r>
          </a:p>
        </p:txBody>
      </p:sp>
    </p:spTree>
    <p:custDataLst>
      <p:tags r:id="rId1"/>
    </p:custDataLst>
    <p:extLst>
      <p:ext uri="{BB962C8B-B14F-4D97-AF65-F5344CB8AC3E}">
        <p14:creationId xmlns:p14="http://schemas.microsoft.com/office/powerpoint/2010/main" val="12084804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323638" y="260648"/>
            <a:ext cx="6553200" cy="830263"/>
          </a:xfrm>
        </p:spPr>
        <p:txBody>
          <a:bodyPr/>
          <a:lstStyle/>
          <a:p>
            <a:pPr eaLnBrk="1" hangingPunct="1"/>
            <a:r>
              <a:rPr lang="en-US" altLang="zh-CN" dirty="0" smtClean="0">
                <a:solidFill>
                  <a:srgbClr val="660066"/>
                </a:solidFill>
                <a:latin typeface="Palatino Linotype" pitchFamily="18" charset="0"/>
                <a:ea typeface="宋体" pitchFamily="2" charset="-122"/>
              </a:rPr>
              <a:t>Theoretical Background</a:t>
            </a:r>
          </a:p>
        </p:txBody>
      </p:sp>
      <p:sp>
        <p:nvSpPr>
          <p:cNvPr id="25" name="Rectangle 18"/>
          <p:cNvSpPr>
            <a:spLocks noChangeArrowheads="1"/>
          </p:cNvSpPr>
          <p:nvPr/>
        </p:nvSpPr>
        <p:spPr bwMode="ltGray">
          <a:xfrm>
            <a:off x="535315" y="2391271"/>
            <a:ext cx="8403757" cy="461665"/>
          </a:xfrm>
          <a:prstGeom prst="rect">
            <a:avLst/>
          </a:prstGeom>
          <a:noFill/>
          <a:ln w="9525">
            <a:noFill/>
            <a:miter lim="800000"/>
            <a:headEnd/>
            <a:tailEnd/>
          </a:ln>
        </p:spPr>
        <p:txBody>
          <a:bodyPr wrap="square">
            <a:spAutoFit/>
          </a:bodyPr>
          <a:lstStyle/>
          <a:p>
            <a:pPr algn="l">
              <a:buClr>
                <a:srgbClr val="CC0099"/>
              </a:buClr>
              <a:buFont typeface="Arial" pitchFamily="34" charset="0"/>
              <a:buChar char="•"/>
            </a:pPr>
            <a:r>
              <a:rPr lang="en-US" altLang="zh-CN" dirty="0" smtClean="0">
                <a:solidFill>
                  <a:srgbClr val="CC0099"/>
                </a:solidFill>
                <a:latin typeface="Palatino Linotype" pitchFamily="18" charset="0"/>
              </a:rPr>
              <a:t>  </a:t>
            </a:r>
            <a:r>
              <a:rPr lang="en-US" altLang="zh-CN" u="sng" dirty="0" smtClean="0">
                <a:solidFill>
                  <a:srgbClr val="CC0099"/>
                </a:solidFill>
                <a:latin typeface="Palatino Linotype" pitchFamily="18" charset="0"/>
              </a:rPr>
              <a:t>Economic Surplus</a:t>
            </a:r>
            <a:r>
              <a:rPr lang="en-US" altLang="zh-CN" dirty="0" smtClean="0">
                <a:solidFill>
                  <a:srgbClr val="CC0099"/>
                </a:solidFill>
                <a:latin typeface="Palatino Linotype" pitchFamily="18" charset="0"/>
              </a:rPr>
              <a:t>: </a:t>
            </a:r>
            <a:r>
              <a:rPr lang="en-US" altLang="zh-CN" dirty="0" smtClean="0">
                <a:solidFill>
                  <a:schemeClr val="tx1"/>
                </a:solidFill>
                <a:latin typeface="Palatino Linotype" pitchFamily="18" charset="0"/>
              </a:rPr>
              <a:t>Quantify </a:t>
            </a:r>
            <a:r>
              <a:rPr lang="en-US" altLang="zh-CN" i="1" dirty="0" smtClean="0">
                <a:solidFill>
                  <a:srgbClr val="CC0099"/>
                </a:solidFill>
                <a:latin typeface="Palatino Linotype" pitchFamily="18" charset="0"/>
              </a:rPr>
              <a:t>gains</a:t>
            </a:r>
            <a:r>
              <a:rPr lang="en-US" altLang="zh-CN" dirty="0" smtClean="0">
                <a:solidFill>
                  <a:schemeClr val="tx1"/>
                </a:solidFill>
                <a:latin typeface="Palatino Linotype" pitchFamily="18" charset="0"/>
              </a:rPr>
              <a:t> from exchanging goods.</a:t>
            </a:r>
          </a:p>
        </p:txBody>
      </p:sp>
      <p:sp>
        <p:nvSpPr>
          <p:cNvPr id="16" name="AutoShape 57"/>
          <p:cNvSpPr>
            <a:spLocks noChangeArrowheads="1"/>
          </p:cNvSpPr>
          <p:nvPr/>
        </p:nvSpPr>
        <p:spPr bwMode="auto">
          <a:xfrm>
            <a:off x="2267744" y="1446223"/>
            <a:ext cx="4464496" cy="432048"/>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dirty="0" smtClean="0">
                <a:solidFill>
                  <a:srgbClr val="CC3399"/>
                </a:solidFill>
                <a:latin typeface="Palatino Linotype" pitchFamily="18" charset="0"/>
                <a:ea typeface="宋体" charset="-122"/>
              </a:rPr>
              <a:t>How</a:t>
            </a:r>
            <a:r>
              <a:rPr lang="en-US" altLang="zh-CN" dirty="0" smtClean="0">
                <a:solidFill>
                  <a:srgbClr val="CC3399"/>
                </a:solidFill>
                <a:latin typeface="Garamond" pitchFamily="18" charset="0"/>
                <a:ea typeface="宋体" charset="-122"/>
              </a:rPr>
              <a:t> </a:t>
            </a:r>
            <a:r>
              <a:rPr lang="en-US" altLang="zh-CN" dirty="0" smtClean="0">
                <a:solidFill>
                  <a:srgbClr val="CC3399"/>
                </a:solidFill>
                <a:latin typeface="Palatino Linotype" pitchFamily="18" charset="0"/>
                <a:ea typeface="宋体" pitchFamily="2" charset="-122"/>
              </a:rPr>
              <a:t>to define “Best Value”?</a:t>
            </a:r>
            <a:endParaRPr lang="en-US" altLang="zh-CN" b="1" dirty="0" smtClean="0">
              <a:solidFill>
                <a:srgbClr val="CC3399"/>
              </a:solidFill>
              <a:latin typeface="Palatino Linotype" pitchFamily="18" charset="0"/>
              <a:ea typeface="宋体" charset="-122"/>
            </a:endParaRPr>
          </a:p>
        </p:txBody>
      </p:sp>
      <p:sp>
        <p:nvSpPr>
          <p:cNvPr id="22" name="Rectangle 18"/>
          <p:cNvSpPr>
            <a:spLocks noChangeArrowheads="1"/>
          </p:cNvSpPr>
          <p:nvPr/>
        </p:nvSpPr>
        <p:spPr bwMode="ltGray">
          <a:xfrm>
            <a:off x="413351" y="5364387"/>
            <a:ext cx="8928992" cy="904863"/>
          </a:xfrm>
          <a:prstGeom prst="rect">
            <a:avLst/>
          </a:prstGeom>
          <a:noFill/>
          <a:ln w="9525">
            <a:noFill/>
            <a:miter lim="800000"/>
            <a:headEnd/>
            <a:tailEnd/>
          </a:ln>
        </p:spPr>
        <p:txBody>
          <a:bodyPr wrap="square">
            <a:spAutoFit/>
          </a:bodyPr>
          <a:lstStyle/>
          <a:p>
            <a:pPr algn="l"/>
            <a:r>
              <a:rPr lang="en-US" altLang="zh-CN" dirty="0" smtClean="0">
                <a:solidFill>
                  <a:schemeClr val="tx1"/>
                </a:solidFill>
                <a:latin typeface="Palatino Linotype" pitchFamily="18" charset="0"/>
              </a:rPr>
              <a:t>Everything has its utility:  </a:t>
            </a:r>
            <a:r>
              <a:rPr lang="en-US" altLang="zh-CN" i="1" dirty="0" smtClean="0">
                <a:solidFill>
                  <a:schemeClr val="tx1"/>
                </a:solidFill>
                <a:latin typeface="Palatino Linotype" pitchFamily="18" charset="0"/>
              </a:rPr>
              <a:t> e.g., products, money</a:t>
            </a:r>
            <a:r>
              <a:rPr lang="en-US" altLang="zh-CN" dirty="0" smtClean="0">
                <a:solidFill>
                  <a:schemeClr val="tx1"/>
                </a:solidFill>
                <a:latin typeface="Palatino Linotype" pitchFamily="18" charset="0"/>
              </a:rPr>
              <a:t>.</a:t>
            </a:r>
          </a:p>
          <a:p>
            <a:pPr algn="l"/>
            <a:r>
              <a:rPr lang="en-US" altLang="zh-CN" dirty="0" smtClean="0">
                <a:solidFill>
                  <a:schemeClr val="tx1"/>
                </a:solidFill>
                <a:latin typeface="Palatino Linotype" pitchFamily="18" charset="0"/>
              </a:rPr>
              <a:t>Buying a product involves the exchange of utilities in-between.</a:t>
            </a:r>
          </a:p>
        </p:txBody>
      </p:sp>
      <p:sp>
        <p:nvSpPr>
          <p:cNvPr id="28" name="Rectangle 18"/>
          <p:cNvSpPr>
            <a:spLocks noChangeArrowheads="1"/>
          </p:cNvSpPr>
          <p:nvPr/>
        </p:nvSpPr>
        <p:spPr bwMode="ltGray">
          <a:xfrm>
            <a:off x="299815" y="3622640"/>
            <a:ext cx="8661556" cy="830997"/>
          </a:xfrm>
          <a:prstGeom prst="rect">
            <a:avLst/>
          </a:prstGeom>
          <a:noFill/>
          <a:ln w="9525">
            <a:noFill/>
            <a:miter lim="800000"/>
            <a:headEnd/>
            <a:tailEnd/>
          </a:ln>
        </p:spPr>
        <p:txBody>
          <a:bodyPr wrap="square">
            <a:spAutoFit/>
          </a:bodyPr>
          <a:lstStyle/>
          <a:p>
            <a:pPr algn="l">
              <a:buClr>
                <a:srgbClr val="CC0099"/>
              </a:buClr>
              <a:buFont typeface="Arial" pitchFamily="34" charset="0"/>
              <a:buChar char="•"/>
            </a:pPr>
            <a:r>
              <a:rPr lang="en-US" altLang="zh-CN" dirty="0" smtClean="0">
                <a:solidFill>
                  <a:srgbClr val="CC0099"/>
                </a:solidFill>
                <a:latin typeface="Palatino Linotype" pitchFamily="18" charset="0"/>
              </a:rPr>
              <a:t>  </a:t>
            </a:r>
            <a:r>
              <a:rPr lang="en-US" altLang="zh-CN" u="sng" dirty="0" smtClean="0">
                <a:solidFill>
                  <a:srgbClr val="CC0099"/>
                </a:solidFill>
                <a:latin typeface="Palatino Linotype" pitchFamily="18" charset="0"/>
              </a:rPr>
              <a:t>Utility Theory</a:t>
            </a:r>
            <a:r>
              <a:rPr lang="en-US" altLang="zh-CN" dirty="0" smtClean="0">
                <a:solidFill>
                  <a:srgbClr val="CC0099"/>
                </a:solidFill>
                <a:latin typeface="Palatino Linotype" pitchFamily="18" charset="0"/>
              </a:rPr>
              <a:t>:  </a:t>
            </a:r>
            <a:r>
              <a:rPr lang="en-US" altLang="zh-CN" dirty="0" smtClean="0">
                <a:solidFill>
                  <a:schemeClr val="tx1"/>
                </a:solidFill>
                <a:latin typeface="Palatino Linotype" pitchFamily="18" charset="0"/>
              </a:rPr>
              <a:t>Measure the satisfaction from consumption of various goods and services.</a:t>
            </a:r>
          </a:p>
        </p:txBody>
      </p:sp>
      <p:sp>
        <p:nvSpPr>
          <p:cNvPr id="31" name="下箭头 30"/>
          <p:cNvSpPr/>
          <p:nvPr/>
        </p:nvSpPr>
        <p:spPr bwMode="auto">
          <a:xfrm>
            <a:off x="4348916" y="1893595"/>
            <a:ext cx="612774" cy="644664"/>
          </a:xfrm>
          <a:prstGeom prst="downArrow">
            <a:avLst/>
          </a:prstGeom>
          <a:solidFill>
            <a:srgbClr val="80008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rgbClr val="1C2A94"/>
              </a:solidFill>
              <a:effectLst/>
              <a:latin typeface="Arial" charset="0"/>
              <a:ea typeface="黑体" pitchFamily="2" charset="-122"/>
            </a:endParaRPr>
          </a:p>
        </p:txBody>
      </p:sp>
      <p:sp>
        <p:nvSpPr>
          <p:cNvPr id="32" name="AutoShape 57"/>
          <p:cNvSpPr>
            <a:spLocks noChangeArrowheads="1"/>
          </p:cNvSpPr>
          <p:nvPr/>
        </p:nvSpPr>
        <p:spPr bwMode="auto">
          <a:xfrm>
            <a:off x="2267744" y="2852936"/>
            <a:ext cx="4464496" cy="432048"/>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dirty="0" smtClean="0">
                <a:solidFill>
                  <a:srgbClr val="CC3399"/>
                </a:solidFill>
                <a:latin typeface="Palatino Linotype" pitchFamily="18" charset="0"/>
                <a:ea typeface="宋体" charset="-122"/>
              </a:rPr>
              <a:t>How</a:t>
            </a:r>
            <a:r>
              <a:rPr lang="en-US" altLang="zh-CN" dirty="0" smtClean="0">
                <a:solidFill>
                  <a:srgbClr val="CC3399"/>
                </a:solidFill>
                <a:latin typeface="Garamond" pitchFamily="18" charset="0"/>
                <a:ea typeface="宋体" charset="-122"/>
              </a:rPr>
              <a:t> </a:t>
            </a:r>
            <a:r>
              <a:rPr lang="en-US" altLang="zh-CN" dirty="0" smtClean="0">
                <a:solidFill>
                  <a:srgbClr val="CC3399"/>
                </a:solidFill>
                <a:latin typeface="Palatino Linotype" pitchFamily="18" charset="0"/>
                <a:ea typeface="宋体" pitchFamily="2" charset="-122"/>
              </a:rPr>
              <a:t>to measure “Surplus”?</a:t>
            </a:r>
            <a:endParaRPr lang="en-US" altLang="zh-CN" b="1" dirty="0" smtClean="0">
              <a:solidFill>
                <a:srgbClr val="CC3399"/>
              </a:solidFill>
              <a:latin typeface="Palatino Linotype" pitchFamily="18" charset="0"/>
              <a:ea typeface="宋体" charset="-122"/>
            </a:endParaRPr>
          </a:p>
        </p:txBody>
      </p:sp>
      <p:sp>
        <p:nvSpPr>
          <p:cNvPr id="33" name="下箭头 32"/>
          <p:cNvSpPr/>
          <p:nvPr/>
        </p:nvSpPr>
        <p:spPr bwMode="auto">
          <a:xfrm>
            <a:off x="4333150" y="3300308"/>
            <a:ext cx="612774" cy="644664"/>
          </a:xfrm>
          <a:prstGeom prst="downArrow">
            <a:avLst/>
          </a:prstGeom>
          <a:solidFill>
            <a:srgbClr val="80008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rgbClr val="1C2A94"/>
              </a:solidFill>
              <a:effectLst/>
              <a:latin typeface="Arial" charset="0"/>
              <a:ea typeface="黑体" pitchFamily="2" charset="-122"/>
            </a:endParaRPr>
          </a:p>
        </p:txBody>
      </p:sp>
      <p:sp>
        <p:nvSpPr>
          <p:cNvPr id="34" name="AutoShape 57"/>
          <p:cNvSpPr>
            <a:spLocks noChangeArrowheads="1"/>
          </p:cNvSpPr>
          <p:nvPr/>
        </p:nvSpPr>
        <p:spPr bwMode="auto">
          <a:xfrm>
            <a:off x="2330811" y="4569212"/>
            <a:ext cx="4289417" cy="432048"/>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dirty="0" smtClean="0">
                <a:solidFill>
                  <a:srgbClr val="CC3399"/>
                </a:solidFill>
                <a:latin typeface="Palatino Linotype" pitchFamily="18" charset="0"/>
                <a:ea typeface="宋体" charset="-122"/>
              </a:rPr>
              <a:t>How</a:t>
            </a:r>
            <a:r>
              <a:rPr lang="en-US" altLang="zh-CN" dirty="0" smtClean="0">
                <a:solidFill>
                  <a:srgbClr val="CC3399"/>
                </a:solidFill>
                <a:latin typeface="Garamond" pitchFamily="18" charset="0"/>
                <a:ea typeface="宋体" charset="-122"/>
              </a:rPr>
              <a:t> </a:t>
            </a:r>
            <a:r>
              <a:rPr lang="en-US" altLang="zh-CN" dirty="0" smtClean="0">
                <a:solidFill>
                  <a:srgbClr val="CC3399"/>
                </a:solidFill>
                <a:latin typeface="Palatino Linotype" pitchFamily="18" charset="0"/>
                <a:ea typeface="宋体" pitchFamily="2" charset="-122"/>
              </a:rPr>
              <a:t>does “Utility” work?</a:t>
            </a:r>
            <a:endParaRPr lang="en-US" altLang="zh-CN" b="1" dirty="0" smtClean="0">
              <a:solidFill>
                <a:srgbClr val="CC3399"/>
              </a:solidFill>
              <a:latin typeface="Palatino Linotype" pitchFamily="18" charset="0"/>
              <a:ea typeface="宋体" charset="-122"/>
            </a:endParaRPr>
          </a:p>
        </p:txBody>
      </p:sp>
      <p:sp>
        <p:nvSpPr>
          <p:cNvPr id="40" name="下箭头 39"/>
          <p:cNvSpPr/>
          <p:nvPr/>
        </p:nvSpPr>
        <p:spPr bwMode="auto">
          <a:xfrm>
            <a:off x="4324206" y="5016584"/>
            <a:ext cx="612774" cy="644664"/>
          </a:xfrm>
          <a:prstGeom prst="downArrow">
            <a:avLst/>
          </a:prstGeom>
          <a:solidFill>
            <a:srgbClr val="80008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rgbClr val="1C2A94"/>
              </a:solidFill>
              <a:effectLst/>
              <a:latin typeface="Arial" charset="0"/>
              <a:ea typeface="黑体" pitchFamily="2" charset="-122"/>
            </a:endParaRPr>
          </a:p>
        </p:txBody>
      </p:sp>
      <p:sp>
        <p:nvSpPr>
          <p:cNvPr id="45" name="Rectangle 18"/>
          <p:cNvSpPr>
            <a:spLocks noChangeArrowheads="1"/>
          </p:cNvSpPr>
          <p:nvPr/>
        </p:nvSpPr>
        <p:spPr bwMode="ltGray">
          <a:xfrm>
            <a:off x="485899" y="6269250"/>
            <a:ext cx="8228679" cy="461665"/>
          </a:xfrm>
          <a:prstGeom prst="rect">
            <a:avLst/>
          </a:prstGeom>
          <a:noFill/>
          <a:ln w="9525">
            <a:noFill/>
            <a:miter lim="800000"/>
            <a:headEnd/>
            <a:tailEnd/>
          </a:ln>
        </p:spPr>
        <p:txBody>
          <a:bodyPr wrap="square">
            <a:spAutoFit/>
          </a:bodyPr>
          <a:lstStyle/>
          <a:p>
            <a:pPr algn="l"/>
            <a:r>
              <a:rPr lang="en-US" altLang="zh-CN" dirty="0" smtClean="0">
                <a:solidFill>
                  <a:srgbClr val="CC0099"/>
                </a:solidFill>
                <a:latin typeface="Palatino Linotype" pitchFamily="18" charset="0"/>
              </a:rPr>
              <a:t>To measure “Utility”:  </a:t>
            </a:r>
            <a:r>
              <a:rPr lang="en-US" altLang="zh-CN" i="1" dirty="0" smtClean="0">
                <a:solidFill>
                  <a:srgbClr val="CC0099"/>
                </a:solidFill>
                <a:latin typeface="Palatino Linotype" pitchFamily="18" charset="0"/>
              </a:rPr>
              <a:t> </a:t>
            </a:r>
            <a:r>
              <a:rPr lang="en-US" altLang="zh-CN" i="1" u="sng" dirty="0" smtClean="0">
                <a:solidFill>
                  <a:srgbClr val="CC0099"/>
                </a:solidFill>
                <a:latin typeface="Palatino Linotype" pitchFamily="18" charset="0"/>
              </a:rPr>
              <a:t>Utility of Products</a:t>
            </a:r>
            <a:r>
              <a:rPr lang="en-US" altLang="zh-CN" dirty="0" smtClean="0">
                <a:solidFill>
                  <a:srgbClr val="CC0099"/>
                </a:solidFill>
                <a:latin typeface="Palatino Linotype" pitchFamily="18" charset="0"/>
              </a:rPr>
              <a:t>, </a:t>
            </a:r>
            <a:r>
              <a:rPr lang="en-US" altLang="zh-CN" i="1" u="sng" dirty="0" smtClean="0">
                <a:solidFill>
                  <a:srgbClr val="CC0099"/>
                </a:solidFill>
                <a:latin typeface="Palatino Linotype" pitchFamily="18" charset="0"/>
              </a:rPr>
              <a:t>Utility of Money</a:t>
            </a:r>
            <a:r>
              <a:rPr lang="en-US" altLang="zh-CN" i="1" dirty="0" smtClean="0">
                <a:solidFill>
                  <a:srgbClr val="CC0099"/>
                </a:solidFill>
                <a:latin typeface="Palatino Linotype" pitchFamily="18" charset="0"/>
              </a:rPr>
              <a:t>.</a:t>
            </a:r>
            <a:endParaRPr lang="en-US" altLang="zh-CN" dirty="0" smtClean="0">
              <a:solidFill>
                <a:srgbClr val="CC0099"/>
              </a:solidFill>
              <a:latin typeface="Palatino Linotype" pitchFamily="18" charset="0"/>
            </a:endParaRPr>
          </a:p>
        </p:txBody>
      </p:sp>
    </p:spTree>
    <p:extLst>
      <p:ext uri="{BB962C8B-B14F-4D97-AF65-F5344CB8AC3E}">
        <p14:creationId xmlns:p14="http://schemas.microsoft.com/office/powerpoint/2010/main" val="22049225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up)">
                                      <p:cBhvr>
                                        <p:cTn id="32" dur="500"/>
                                        <p:tgtEl>
                                          <p:spTgt spid="40"/>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animBg="1"/>
      <p:bldP spid="22" grpId="0"/>
      <p:bldP spid="28" grpId="0"/>
      <p:bldP spid="31" grpId="0" animBg="1"/>
      <p:bldP spid="32" grpId="0" animBg="1"/>
      <p:bldP spid="33" grpId="0" animBg="1"/>
      <p:bldP spid="34" grpId="0" animBg="1"/>
      <p:bldP spid="40" grpId="0" animBg="1"/>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320110" y="0"/>
            <a:ext cx="6553200" cy="1412776"/>
          </a:xfrm>
        </p:spPr>
        <p:txBody>
          <a:bodyPr>
            <a:normAutofit fontScale="90000"/>
          </a:bodyPr>
          <a:lstStyle/>
          <a:p>
            <a:pPr eaLnBrk="1" hangingPunct="1"/>
            <a:r>
              <a:rPr lang="en-US" altLang="zh-CN" dirty="0" smtClean="0">
                <a:solidFill>
                  <a:srgbClr val="660066"/>
                </a:solidFill>
                <a:latin typeface="Palatino Linotype" pitchFamily="18" charset="0"/>
                <a:ea typeface="宋体" pitchFamily="2" charset="-122"/>
              </a:rPr>
              <a:t>Theoretical Background: Utility Theory</a:t>
            </a:r>
          </a:p>
        </p:txBody>
      </p:sp>
      <p:sp>
        <p:nvSpPr>
          <p:cNvPr id="16" name="AutoShape 57"/>
          <p:cNvSpPr>
            <a:spLocks noChangeArrowheads="1"/>
          </p:cNvSpPr>
          <p:nvPr/>
        </p:nvSpPr>
        <p:spPr bwMode="auto">
          <a:xfrm>
            <a:off x="2364462" y="1700808"/>
            <a:ext cx="4464496" cy="576064"/>
          </a:xfrm>
          <a:prstGeom prst="flowChartAlternateProcess">
            <a:avLst/>
          </a:prstGeom>
          <a:solidFill>
            <a:srgbClr val="993366">
              <a:alpha val="17000"/>
            </a:srgbClr>
          </a:solidFill>
          <a:ln w="9525">
            <a:solidFill>
              <a:srgbClr val="993366"/>
            </a:solidFill>
            <a:miter lim="800000"/>
            <a:headEnd/>
            <a:tailEnd/>
          </a:ln>
        </p:spPr>
        <p:txBody>
          <a:bodyPr lIns="274320" tIns="0" rIns="0" bIns="0" anchor="ctr"/>
          <a:lstStyle/>
          <a:p>
            <a:pPr marL="609600" indent="-609600" algn="l" eaLnBrk="1" hangingPunct="1">
              <a:buClr>
                <a:srgbClr val="660066"/>
              </a:buClr>
              <a:buSzPct val="90000"/>
              <a:buFont typeface="Wingdings" pitchFamily="2" charset="2"/>
              <a:buNone/>
            </a:pPr>
            <a:r>
              <a:rPr lang="en-US" altLang="zh-CN" sz="2800" dirty="0" smtClean="0">
                <a:solidFill>
                  <a:srgbClr val="CC3399"/>
                </a:solidFill>
                <a:latin typeface="Palatino Linotype" pitchFamily="18" charset="0"/>
                <a:ea typeface="宋体" charset="-122"/>
              </a:rPr>
              <a:t>How </a:t>
            </a:r>
            <a:r>
              <a:rPr lang="en-US" altLang="zh-CN" sz="2800" dirty="0" smtClean="0">
                <a:solidFill>
                  <a:srgbClr val="CC3399"/>
                </a:solidFill>
                <a:latin typeface="Palatino Linotype" pitchFamily="18" charset="0"/>
                <a:ea typeface="宋体" pitchFamily="2" charset="-122"/>
              </a:rPr>
              <a:t>to define “Best”?</a:t>
            </a:r>
            <a:endParaRPr lang="en-US" altLang="zh-CN" sz="2800" b="1" dirty="0" smtClean="0">
              <a:solidFill>
                <a:srgbClr val="CC3399"/>
              </a:solidFill>
              <a:latin typeface="Palatino Linotype" pitchFamily="18" charset="0"/>
              <a:ea typeface="宋体" charset="-122"/>
            </a:endParaRPr>
          </a:p>
        </p:txBody>
      </p:sp>
      <p:sp>
        <p:nvSpPr>
          <p:cNvPr id="22" name="Rectangle 18"/>
          <p:cNvSpPr>
            <a:spLocks noChangeArrowheads="1"/>
          </p:cNvSpPr>
          <p:nvPr/>
        </p:nvSpPr>
        <p:spPr bwMode="ltGray">
          <a:xfrm>
            <a:off x="2555776" y="5013176"/>
            <a:ext cx="4248472" cy="430887"/>
          </a:xfrm>
          <a:prstGeom prst="rect">
            <a:avLst/>
          </a:prstGeom>
          <a:noFill/>
          <a:ln w="9525">
            <a:noFill/>
            <a:miter lim="800000"/>
            <a:headEnd/>
            <a:tailEnd/>
          </a:ln>
        </p:spPr>
        <p:txBody>
          <a:bodyPr wrap="square">
            <a:spAutoFit/>
          </a:bodyPr>
          <a:lstStyle/>
          <a:p>
            <a:pPr algn="l"/>
            <a:r>
              <a:rPr lang="en-US" altLang="zh-CN" sz="2200" dirty="0" smtClean="0">
                <a:solidFill>
                  <a:srgbClr val="CC0099"/>
                </a:solidFill>
                <a:latin typeface="Palatino Linotype" pitchFamily="18" charset="0"/>
              </a:rPr>
              <a:t>Utility:</a:t>
            </a:r>
            <a:r>
              <a:rPr lang="en-US" altLang="zh-CN" sz="2200" dirty="0" smtClean="0">
                <a:solidFill>
                  <a:schemeClr val="tx1"/>
                </a:solidFill>
                <a:latin typeface="Palatino Linotype" pitchFamily="18" charset="0"/>
              </a:rPr>
              <a:t>  Quantify the happiness.</a:t>
            </a:r>
          </a:p>
        </p:txBody>
      </p:sp>
      <p:sp>
        <p:nvSpPr>
          <p:cNvPr id="45" name="Rectangle 18"/>
          <p:cNvSpPr>
            <a:spLocks noChangeArrowheads="1"/>
          </p:cNvSpPr>
          <p:nvPr/>
        </p:nvSpPr>
        <p:spPr bwMode="ltGray">
          <a:xfrm>
            <a:off x="827584" y="5822945"/>
            <a:ext cx="3127876" cy="461665"/>
          </a:xfrm>
          <a:prstGeom prst="rect">
            <a:avLst/>
          </a:prstGeom>
          <a:noFill/>
          <a:ln w="9525">
            <a:noFill/>
            <a:miter lim="800000"/>
            <a:headEnd/>
            <a:tailEnd/>
          </a:ln>
        </p:spPr>
        <p:txBody>
          <a:bodyPr wrap="square">
            <a:spAutoFit/>
          </a:bodyPr>
          <a:lstStyle/>
          <a:p>
            <a:pPr algn="l"/>
            <a:r>
              <a:rPr lang="en-US" altLang="zh-CN" dirty="0" smtClean="0">
                <a:solidFill>
                  <a:srgbClr val="CC0099"/>
                </a:solidFill>
                <a:latin typeface="Palatino Linotype" pitchFamily="18" charset="0"/>
              </a:rPr>
              <a:t>Utility of Product</a:t>
            </a:r>
          </a:p>
        </p:txBody>
      </p:sp>
      <p:pic>
        <p:nvPicPr>
          <p:cNvPr id="14" name="图片 13" descr="smile-face.jpg"/>
          <p:cNvPicPr>
            <a:picLocks noChangeAspect="1"/>
          </p:cNvPicPr>
          <p:nvPr/>
        </p:nvPicPr>
        <p:blipFill>
          <a:blip r:embed="rId4" cstate="print"/>
          <a:stretch>
            <a:fillRect/>
          </a:stretch>
        </p:blipFill>
        <p:spPr>
          <a:xfrm>
            <a:off x="1498363" y="2564904"/>
            <a:ext cx="1047750" cy="1047750"/>
          </a:xfrm>
          <a:prstGeom prst="rect">
            <a:avLst/>
          </a:prstGeom>
        </p:spPr>
      </p:pic>
      <p:sp>
        <p:nvSpPr>
          <p:cNvPr id="15" name="矩形 14"/>
          <p:cNvSpPr/>
          <p:nvPr/>
        </p:nvSpPr>
        <p:spPr>
          <a:xfrm>
            <a:off x="1259632" y="3766452"/>
            <a:ext cx="1508747" cy="904863"/>
          </a:xfrm>
          <a:prstGeom prst="rect">
            <a:avLst/>
          </a:prstGeom>
        </p:spPr>
        <p:txBody>
          <a:bodyPr wrap="none">
            <a:spAutoFit/>
          </a:bodyPr>
          <a:lstStyle/>
          <a:p>
            <a:r>
              <a:rPr lang="en-US" altLang="zh-CN" dirty="0" smtClean="0">
                <a:solidFill>
                  <a:schemeClr val="tx1"/>
                </a:solidFill>
                <a:latin typeface="Palatino Linotype" pitchFamily="18" charset="0"/>
              </a:rPr>
              <a:t>Get Hotel</a:t>
            </a:r>
          </a:p>
          <a:p>
            <a:r>
              <a:rPr lang="en-US" dirty="0" smtClean="0">
                <a:solidFill>
                  <a:schemeClr val="tx1"/>
                </a:solidFill>
                <a:latin typeface="Palatino Linotype" pitchFamily="18" charset="0"/>
              </a:rPr>
              <a:t>(happy)</a:t>
            </a:r>
            <a:endParaRPr lang="en-US" dirty="0"/>
          </a:p>
        </p:txBody>
      </p:sp>
      <p:sp>
        <p:nvSpPr>
          <p:cNvPr id="17" name="矩形 16"/>
          <p:cNvSpPr/>
          <p:nvPr/>
        </p:nvSpPr>
        <p:spPr>
          <a:xfrm>
            <a:off x="6378574" y="3734920"/>
            <a:ext cx="1721818" cy="904863"/>
          </a:xfrm>
          <a:prstGeom prst="rect">
            <a:avLst/>
          </a:prstGeom>
        </p:spPr>
        <p:txBody>
          <a:bodyPr wrap="none">
            <a:spAutoFit/>
          </a:bodyPr>
          <a:lstStyle/>
          <a:p>
            <a:r>
              <a:rPr lang="en-US" altLang="zh-CN" dirty="0" smtClean="0">
                <a:solidFill>
                  <a:schemeClr val="tx1"/>
                </a:solidFill>
                <a:latin typeface="Palatino Linotype" pitchFamily="18" charset="0"/>
              </a:rPr>
              <a:t>Pay Money</a:t>
            </a:r>
          </a:p>
          <a:p>
            <a:r>
              <a:rPr lang="en-US" dirty="0" smtClean="0">
                <a:solidFill>
                  <a:schemeClr val="tx1"/>
                </a:solidFill>
                <a:latin typeface="Palatino Linotype" pitchFamily="18" charset="0"/>
              </a:rPr>
              <a:t>(unhappy)</a:t>
            </a:r>
            <a:endParaRPr lang="en-US" dirty="0"/>
          </a:p>
        </p:txBody>
      </p:sp>
      <p:pic>
        <p:nvPicPr>
          <p:cNvPr id="18" name="图片 17" descr="cry-face.jpg"/>
          <p:cNvPicPr>
            <a:picLocks noChangeAspect="1"/>
          </p:cNvPicPr>
          <p:nvPr/>
        </p:nvPicPr>
        <p:blipFill>
          <a:blip r:embed="rId5" cstate="print"/>
          <a:stretch>
            <a:fillRect/>
          </a:stretch>
        </p:blipFill>
        <p:spPr>
          <a:xfrm>
            <a:off x="6649711" y="2549138"/>
            <a:ext cx="1071563" cy="1071563"/>
          </a:xfrm>
          <a:prstGeom prst="rect">
            <a:avLst/>
          </a:prstGeom>
        </p:spPr>
      </p:pic>
      <p:sp>
        <p:nvSpPr>
          <p:cNvPr id="23" name="下箭头 22"/>
          <p:cNvSpPr/>
          <p:nvPr/>
        </p:nvSpPr>
        <p:spPr bwMode="auto">
          <a:xfrm>
            <a:off x="1788398" y="4707984"/>
            <a:ext cx="457200" cy="1097280"/>
          </a:xfrm>
          <a:prstGeom prst="downArrow">
            <a:avLst/>
          </a:prstGeom>
          <a:solidFill>
            <a:srgbClr val="80008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1C2A94"/>
              </a:solidFill>
              <a:effectLst/>
              <a:latin typeface="Arial" charset="0"/>
              <a:ea typeface="黑体" pitchFamily="2" charset="-122"/>
            </a:endParaRPr>
          </a:p>
        </p:txBody>
      </p:sp>
      <p:sp>
        <p:nvSpPr>
          <p:cNvPr id="26" name="下箭头 25"/>
          <p:cNvSpPr/>
          <p:nvPr/>
        </p:nvSpPr>
        <p:spPr bwMode="auto">
          <a:xfrm>
            <a:off x="7067128" y="4684668"/>
            <a:ext cx="457200" cy="1097280"/>
          </a:xfrm>
          <a:prstGeom prst="downArrow">
            <a:avLst/>
          </a:prstGeom>
          <a:solidFill>
            <a:srgbClr val="80008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400" b="0" i="0" u="none" strike="noStrike" cap="none" normalizeH="0" baseline="0" smtClean="0">
              <a:ln>
                <a:noFill/>
              </a:ln>
              <a:solidFill>
                <a:srgbClr val="1C2A94"/>
              </a:solidFill>
              <a:effectLst/>
              <a:latin typeface="Arial" charset="0"/>
              <a:ea typeface="黑体" pitchFamily="2" charset="-122"/>
            </a:endParaRPr>
          </a:p>
        </p:txBody>
      </p:sp>
      <p:sp>
        <p:nvSpPr>
          <p:cNvPr id="27" name="Rectangle 18"/>
          <p:cNvSpPr>
            <a:spLocks noChangeArrowheads="1"/>
          </p:cNvSpPr>
          <p:nvPr/>
        </p:nvSpPr>
        <p:spPr bwMode="ltGray">
          <a:xfrm>
            <a:off x="6084168" y="5805264"/>
            <a:ext cx="2736304" cy="461665"/>
          </a:xfrm>
          <a:prstGeom prst="rect">
            <a:avLst/>
          </a:prstGeom>
          <a:noFill/>
          <a:ln w="9525">
            <a:noFill/>
            <a:miter lim="800000"/>
            <a:headEnd/>
            <a:tailEnd/>
          </a:ln>
        </p:spPr>
        <p:txBody>
          <a:bodyPr wrap="square">
            <a:spAutoFit/>
          </a:bodyPr>
          <a:lstStyle/>
          <a:p>
            <a:pPr algn="l"/>
            <a:r>
              <a:rPr lang="en-US" altLang="zh-CN" dirty="0" smtClean="0">
                <a:solidFill>
                  <a:srgbClr val="CC0099"/>
                </a:solidFill>
                <a:latin typeface="Palatino Linotype" pitchFamily="18" charset="0"/>
              </a:rPr>
              <a:t>Utility of Money  </a:t>
            </a:r>
          </a:p>
        </p:txBody>
      </p:sp>
      <p:sp>
        <p:nvSpPr>
          <p:cNvPr id="29" name="矩形 28"/>
          <p:cNvSpPr/>
          <p:nvPr/>
        </p:nvSpPr>
        <p:spPr>
          <a:xfrm>
            <a:off x="3368488" y="2636912"/>
            <a:ext cx="2064989" cy="1015663"/>
          </a:xfrm>
          <a:prstGeom prst="rect">
            <a:avLst/>
          </a:prstGeom>
        </p:spPr>
        <p:txBody>
          <a:bodyPr wrap="none">
            <a:spAutoFit/>
          </a:bodyPr>
          <a:lstStyle/>
          <a:p>
            <a:r>
              <a:rPr lang="en-US" altLang="zh-CN" sz="6000" b="1" dirty="0" smtClean="0">
                <a:solidFill>
                  <a:schemeClr val="tx1"/>
                </a:solidFill>
                <a:latin typeface="Palatino Linotype" pitchFamily="18" charset="0"/>
              </a:rPr>
              <a:t>&gt;=?=&lt;</a:t>
            </a:r>
            <a:endParaRPr lang="en-US" sz="6000" b="1" dirty="0"/>
          </a:p>
        </p:txBody>
      </p:sp>
    </p:spTree>
    <p:custDataLst>
      <p:tags r:id="rId1"/>
    </p:custDataLst>
    <p:extLst>
      <p:ext uri="{BB962C8B-B14F-4D97-AF65-F5344CB8AC3E}">
        <p14:creationId xmlns:p14="http://schemas.microsoft.com/office/powerpoint/2010/main" val="83206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strVal val="#ppt_w+.3"/>
                                          </p:val>
                                        </p:tav>
                                        <p:tav tm="100000">
                                          <p:val>
                                            <p:strVal val="#ppt_w"/>
                                          </p:val>
                                        </p:tav>
                                      </p:tavLst>
                                    </p:anim>
                                    <p:anim calcmode="lin" valueType="num">
                                      <p:cBhvr>
                                        <p:cTn id="27" dur="1000" fill="hold"/>
                                        <p:tgtEl>
                                          <p:spTgt spid="29"/>
                                        </p:tgtEl>
                                        <p:attrNameLst>
                                          <p:attrName>ppt_h</p:attrName>
                                        </p:attrNameLst>
                                      </p:cBhvr>
                                      <p:tavLst>
                                        <p:tav tm="0">
                                          <p:val>
                                            <p:strVal val="#ppt_h"/>
                                          </p:val>
                                        </p:tav>
                                        <p:tav tm="100000">
                                          <p:val>
                                            <p:strVal val="#ppt_h"/>
                                          </p:val>
                                        </p:tav>
                                      </p:tavLst>
                                    </p:anim>
                                    <p:animEffect transition="in" filter="fade">
                                      <p:cBhvr>
                                        <p:cTn id="28" dur="1000"/>
                                        <p:tgtEl>
                                          <p:spTgt spid="29"/>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45" grpId="0"/>
      <p:bldP spid="15" grpId="0"/>
      <p:bldP spid="17" grpId="0"/>
      <p:bldP spid="23" grpId="0" animBg="1"/>
      <p:bldP spid="26" grpId="0" animBg="1"/>
      <p:bldP spid="27"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314189" y="35238"/>
            <a:ext cx="6553200" cy="830263"/>
          </a:xfrm>
        </p:spPr>
        <p:txBody>
          <a:bodyPr>
            <a:normAutofit/>
          </a:bodyPr>
          <a:lstStyle/>
          <a:p>
            <a:pPr eaLnBrk="1" hangingPunct="1"/>
            <a:r>
              <a:rPr lang="en-US" altLang="zh-CN" sz="3600" dirty="0" smtClean="0">
                <a:solidFill>
                  <a:srgbClr val="660066"/>
                </a:solidFill>
                <a:latin typeface="Palatino Linotype" pitchFamily="18" charset="0"/>
                <a:ea typeface="宋体" pitchFamily="2" charset="-122"/>
              </a:rPr>
              <a:t>Utility of Money</a:t>
            </a:r>
          </a:p>
        </p:txBody>
      </p:sp>
      <p:sp>
        <p:nvSpPr>
          <p:cNvPr id="6" name="Rectangle 18"/>
          <p:cNvSpPr>
            <a:spLocks noChangeArrowheads="1"/>
          </p:cNvSpPr>
          <p:nvPr/>
        </p:nvSpPr>
        <p:spPr bwMode="ltGray">
          <a:xfrm>
            <a:off x="-252536" y="10733746"/>
            <a:ext cx="6480720" cy="400110"/>
          </a:xfrm>
          <a:prstGeom prst="rect">
            <a:avLst/>
          </a:prstGeom>
          <a:noFill/>
          <a:ln w="9525">
            <a:noFill/>
            <a:miter lim="800000"/>
            <a:headEnd/>
            <a:tailEnd/>
          </a:ln>
        </p:spPr>
        <p:txBody>
          <a:bodyPr wrap="square">
            <a:spAutoFit/>
          </a:bodyPr>
          <a:lstStyle/>
          <a:p>
            <a:pPr algn="l"/>
            <a:r>
              <a:rPr lang="en-US" altLang="zh-CN" sz="2000" dirty="0" smtClean="0">
                <a:solidFill>
                  <a:srgbClr val="CC0099"/>
                </a:solidFill>
                <a:latin typeface="Palatino Linotype" pitchFamily="18" charset="0"/>
              </a:rPr>
              <a:t>Characteristic Theory: </a:t>
            </a:r>
            <a:r>
              <a:rPr lang="en-US" altLang="zh-CN" sz="2000" dirty="0" smtClean="0">
                <a:solidFill>
                  <a:schemeClr val="tx1"/>
                </a:solidFill>
                <a:latin typeface="Palatino Linotype" pitchFamily="18" charset="0"/>
              </a:rPr>
              <a:t>Quantify </a:t>
            </a:r>
            <a:r>
              <a:rPr lang="en-US" altLang="zh-CN" sz="2000" i="1" dirty="0" smtClean="0">
                <a:solidFill>
                  <a:schemeClr val="tx1"/>
                </a:solidFill>
                <a:latin typeface="Palatino Linotype" pitchFamily="18" charset="0"/>
              </a:rPr>
              <a:t>gains</a:t>
            </a:r>
            <a:r>
              <a:rPr lang="en-US" altLang="zh-CN" sz="2000" dirty="0" smtClean="0">
                <a:solidFill>
                  <a:schemeClr val="tx1"/>
                </a:solidFill>
                <a:latin typeface="Palatino Linotype" pitchFamily="18" charset="0"/>
              </a:rPr>
              <a:t> from a purchase.</a:t>
            </a:r>
          </a:p>
        </p:txBody>
      </p:sp>
      <p:sp>
        <p:nvSpPr>
          <p:cNvPr id="22" name="矩形 21"/>
          <p:cNvSpPr/>
          <p:nvPr/>
        </p:nvSpPr>
        <p:spPr>
          <a:xfrm>
            <a:off x="395536" y="1362717"/>
            <a:ext cx="8568952" cy="904863"/>
          </a:xfrm>
          <a:prstGeom prst="rect">
            <a:avLst/>
          </a:prstGeom>
        </p:spPr>
        <p:txBody>
          <a:bodyPr wrap="square">
            <a:spAutoFit/>
          </a:bodyPr>
          <a:lstStyle/>
          <a:p>
            <a:pPr algn="l">
              <a:buClr>
                <a:srgbClr val="CC0099"/>
              </a:buClr>
              <a:buSzPct val="200000"/>
            </a:pPr>
            <a:r>
              <a:rPr lang="en-US" altLang="zh-CN" dirty="0" smtClean="0">
                <a:solidFill>
                  <a:srgbClr val="CC0099"/>
                </a:solidFill>
                <a:latin typeface="Palatino Linotype" pitchFamily="18" charset="0"/>
              </a:rPr>
              <a:t>Utility of Money </a:t>
            </a:r>
            <a:r>
              <a:rPr lang="en-US" altLang="zh-CN" dirty="0" smtClean="0">
                <a:solidFill>
                  <a:schemeClr val="tx1"/>
                </a:solidFill>
                <a:latin typeface="Palatino Linotype" pitchFamily="18" charset="0"/>
              </a:rPr>
              <a:t>– The utility that the consumer will </a:t>
            </a:r>
            <a:r>
              <a:rPr lang="en-US" altLang="zh-CN" b="1" i="1" dirty="0" smtClean="0">
                <a:solidFill>
                  <a:srgbClr val="CC0099"/>
                </a:solidFill>
                <a:latin typeface="Palatino Linotype" pitchFamily="18" charset="0"/>
              </a:rPr>
              <a:t>lose</a:t>
            </a:r>
            <a:r>
              <a:rPr lang="en-US" altLang="zh-CN" dirty="0" smtClean="0">
                <a:solidFill>
                  <a:schemeClr val="tx1"/>
                </a:solidFill>
                <a:latin typeface="Palatino Linotype" pitchFamily="18" charset="0"/>
              </a:rPr>
              <a:t> by </a:t>
            </a:r>
          </a:p>
          <a:p>
            <a:pPr algn="l">
              <a:buClr>
                <a:srgbClr val="CC0099"/>
              </a:buClr>
              <a:buSzPct val="200000"/>
            </a:pPr>
            <a:r>
              <a:rPr lang="en-US" altLang="zh-CN" dirty="0" smtClean="0">
                <a:solidFill>
                  <a:schemeClr val="tx1"/>
                </a:solidFill>
                <a:latin typeface="Palatino Linotype" pitchFamily="18" charset="0"/>
              </a:rPr>
              <a:t>                                       paying the price for that product.</a:t>
            </a:r>
            <a:endParaRPr lang="en-US" dirty="0"/>
          </a:p>
        </p:txBody>
      </p:sp>
      <p:grpSp>
        <p:nvGrpSpPr>
          <p:cNvPr id="23" name="组合 22"/>
          <p:cNvGrpSpPr/>
          <p:nvPr/>
        </p:nvGrpSpPr>
        <p:grpSpPr>
          <a:xfrm>
            <a:off x="1331640" y="2636912"/>
            <a:ext cx="7228976" cy="3888432"/>
            <a:chOff x="1331640" y="2564904"/>
            <a:chExt cx="7372992" cy="4032448"/>
          </a:xfrm>
        </p:grpSpPr>
        <p:grpSp>
          <p:nvGrpSpPr>
            <p:cNvPr id="16" name="组合 15"/>
            <p:cNvGrpSpPr/>
            <p:nvPr/>
          </p:nvGrpSpPr>
          <p:grpSpPr>
            <a:xfrm>
              <a:off x="1331640" y="2564904"/>
              <a:ext cx="7012952" cy="4032448"/>
              <a:chOff x="1331640" y="2564904"/>
              <a:chExt cx="7012952" cy="4032448"/>
            </a:xfrm>
          </p:grpSpPr>
          <p:pic>
            <p:nvPicPr>
              <p:cNvPr id="10" name="图片 9" descr="Utility of money.jpg"/>
              <p:cNvPicPr>
                <a:picLocks noChangeAspect="1"/>
              </p:cNvPicPr>
              <p:nvPr/>
            </p:nvPicPr>
            <p:blipFill>
              <a:blip r:embed="rId4" cstate="print"/>
              <a:srcRect t="5394" r="6148" b="19286"/>
              <a:stretch>
                <a:fillRect/>
              </a:stretch>
            </p:blipFill>
            <p:spPr>
              <a:xfrm>
                <a:off x="1331640" y="2564904"/>
                <a:ext cx="7012952" cy="3672408"/>
              </a:xfrm>
              <a:prstGeom prst="rect">
                <a:avLst/>
              </a:prstGeom>
            </p:spPr>
          </p:pic>
          <p:sp>
            <p:nvSpPr>
              <p:cNvPr id="13" name="矩形 12"/>
              <p:cNvSpPr/>
              <p:nvPr/>
            </p:nvSpPr>
            <p:spPr>
              <a:xfrm>
                <a:off x="5255681" y="6237312"/>
                <a:ext cx="1415773" cy="338554"/>
              </a:xfrm>
              <a:prstGeom prst="rect">
                <a:avLst/>
              </a:prstGeom>
            </p:spPr>
            <p:txBody>
              <a:bodyPr wrap="none">
                <a:spAutoFit/>
              </a:bodyPr>
              <a:lstStyle/>
              <a:p>
                <a:r>
                  <a:rPr lang="en-US" altLang="zh-CN" sz="1600" b="1" dirty="0" smtClean="0">
                    <a:solidFill>
                      <a:schemeClr val="tx1"/>
                    </a:solidFill>
                    <a:latin typeface="Palatino Linotype" pitchFamily="18" charset="0"/>
                  </a:rPr>
                  <a:t>1M    1M+100</a:t>
                </a:r>
                <a:endParaRPr lang="en-US" sz="1600" b="1" dirty="0"/>
              </a:p>
            </p:txBody>
          </p:sp>
          <p:sp>
            <p:nvSpPr>
              <p:cNvPr id="14" name="矩形 13"/>
              <p:cNvSpPr/>
              <p:nvPr/>
            </p:nvSpPr>
            <p:spPr>
              <a:xfrm>
                <a:off x="2491403" y="6258798"/>
                <a:ext cx="800219" cy="338554"/>
              </a:xfrm>
              <a:prstGeom prst="rect">
                <a:avLst/>
              </a:prstGeom>
            </p:spPr>
            <p:txBody>
              <a:bodyPr wrap="none">
                <a:spAutoFit/>
              </a:bodyPr>
              <a:lstStyle/>
              <a:p>
                <a:r>
                  <a:rPr lang="en-US" altLang="zh-CN" sz="1600" b="1" dirty="0" smtClean="0">
                    <a:solidFill>
                      <a:schemeClr val="tx1"/>
                    </a:solidFill>
                    <a:latin typeface="Palatino Linotype" pitchFamily="18" charset="0"/>
                  </a:rPr>
                  <a:t>0    100</a:t>
                </a:r>
                <a:endParaRPr lang="en-US" sz="1600" b="1" dirty="0"/>
              </a:p>
            </p:txBody>
          </p:sp>
          <p:pic>
            <p:nvPicPr>
              <p:cNvPr id="15" name="图片 14" descr="Utility of money.jpg"/>
              <p:cNvPicPr>
                <a:picLocks noChangeAspect="1"/>
              </p:cNvPicPr>
              <p:nvPr/>
            </p:nvPicPr>
            <p:blipFill>
              <a:blip r:embed="rId4" cstate="print"/>
              <a:srcRect l="77296" t="81538" r="8650" b="10769"/>
              <a:stretch>
                <a:fillRect/>
              </a:stretch>
            </p:blipFill>
            <p:spPr>
              <a:xfrm>
                <a:off x="7308304" y="5661248"/>
                <a:ext cx="1008112" cy="360040"/>
              </a:xfrm>
              <a:prstGeom prst="rect">
                <a:avLst/>
              </a:prstGeom>
            </p:spPr>
          </p:pic>
        </p:grpSp>
        <p:pic>
          <p:nvPicPr>
            <p:cNvPr id="18" name="图片 17" descr="Utility of money.jpg"/>
            <p:cNvPicPr>
              <a:picLocks noChangeAspect="1"/>
            </p:cNvPicPr>
            <p:nvPr/>
          </p:nvPicPr>
          <p:blipFill>
            <a:blip r:embed="rId4" cstate="print"/>
            <a:srcRect l="61674" t="5394" r="6148" b="78361"/>
            <a:stretch>
              <a:fillRect/>
            </a:stretch>
          </p:blipFill>
          <p:spPr>
            <a:xfrm>
              <a:off x="6300192" y="3068960"/>
              <a:ext cx="2404440" cy="792088"/>
            </a:xfrm>
            <a:prstGeom prst="rect">
              <a:avLst/>
            </a:prstGeom>
          </p:spPr>
        </p:pic>
      </p:grpSp>
      <p:graphicFrame>
        <p:nvGraphicFramePr>
          <p:cNvPr id="2054" name="Object 96"/>
          <p:cNvGraphicFramePr>
            <a:graphicFrameLocks noGrp="1" noChangeAspect="1"/>
          </p:cNvGraphicFramePr>
          <p:nvPr/>
        </p:nvGraphicFramePr>
        <p:xfrm>
          <a:off x="6156176" y="3189411"/>
          <a:ext cx="1725612" cy="455613"/>
        </p:xfrm>
        <a:graphic>
          <a:graphicData uri="http://schemas.openxmlformats.org/presentationml/2006/ole">
            <mc:AlternateContent xmlns:mc="http://schemas.openxmlformats.org/markup-compatibility/2006">
              <mc:Choice xmlns:v="urn:schemas-microsoft-com:vml" Requires="v">
                <p:oleObj spid="_x0000_s2061" name="Equation" r:id="rId5" imgW="863280" imgH="228600" progId="Equation.DSMT4">
                  <p:embed/>
                </p:oleObj>
              </mc:Choice>
              <mc:Fallback>
                <p:oleObj name="Equation" r:id="rId5" imgW="863280" imgH="228600" progId="Equation.DSMT4">
                  <p:embed/>
                  <p:pic>
                    <p:nvPicPr>
                      <p:cNvPr id="0" name="Object 9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3189411"/>
                        <a:ext cx="1725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3"/>
</p:tagLst>
</file>

<file path=ppt/tags/tag10.xml><?xml version="1.0" encoding="utf-8"?>
<p:tagLst xmlns:a="http://schemas.openxmlformats.org/drawingml/2006/main" xmlns:r="http://schemas.openxmlformats.org/officeDocument/2006/relationships" xmlns:p="http://schemas.openxmlformats.org/presentationml/2006/main">
  <p:tag name="TIMING" val="|9.6|19.5"/>
</p:tagLst>
</file>

<file path=ppt/tags/tag11.xml><?xml version="1.0" encoding="utf-8"?>
<p:tagLst xmlns:a="http://schemas.openxmlformats.org/drawingml/2006/main" xmlns:r="http://schemas.openxmlformats.org/officeDocument/2006/relationships" xmlns:p="http://schemas.openxmlformats.org/presentationml/2006/main">
  <p:tag name="TIMING" val="|57|6.5|25"/>
</p:tagLst>
</file>

<file path=ppt/tags/tag12.xml><?xml version="1.0" encoding="utf-8"?>
<p:tagLst xmlns:a="http://schemas.openxmlformats.org/drawingml/2006/main" xmlns:r="http://schemas.openxmlformats.org/officeDocument/2006/relationships" xmlns:p="http://schemas.openxmlformats.org/presentationml/2006/main">
  <p:tag name="TIMING" val="|59.2|70.5|133.9"/>
</p:tagLst>
</file>

<file path=ppt/tags/tag2.xml><?xml version="1.0" encoding="utf-8"?>
<p:tagLst xmlns:a="http://schemas.openxmlformats.org/drawingml/2006/main" xmlns:r="http://schemas.openxmlformats.org/officeDocument/2006/relationships" xmlns:p="http://schemas.openxmlformats.org/presentationml/2006/main">
  <p:tag name="TIMING" val="|42.3"/>
</p:tagLst>
</file>

<file path=ppt/tags/tag3.xml><?xml version="1.0" encoding="utf-8"?>
<p:tagLst xmlns:a="http://schemas.openxmlformats.org/drawingml/2006/main" xmlns:r="http://schemas.openxmlformats.org/officeDocument/2006/relationships" xmlns:p="http://schemas.openxmlformats.org/presentationml/2006/main">
  <p:tag name="TIMING" val="|19.3|48.1|11.2"/>
</p:tagLst>
</file>

<file path=ppt/tags/tag4.xml><?xml version="1.0" encoding="utf-8"?>
<p:tagLst xmlns:a="http://schemas.openxmlformats.org/drawingml/2006/main" xmlns:r="http://schemas.openxmlformats.org/officeDocument/2006/relationships" xmlns:p="http://schemas.openxmlformats.org/presentationml/2006/main">
  <p:tag name="TIMING" val="|29.7"/>
</p:tagLst>
</file>

<file path=ppt/tags/tag5.xml><?xml version="1.0" encoding="utf-8"?>
<p:tagLst xmlns:a="http://schemas.openxmlformats.org/drawingml/2006/main" xmlns:r="http://schemas.openxmlformats.org/officeDocument/2006/relationships" xmlns:p="http://schemas.openxmlformats.org/presentationml/2006/main">
  <p:tag name="TIMING" val="|29.7"/>
</p:tagLst>
</file>

<file path=ppt/tags/tag6.xml><?xml version="1.0" encoding="utf-8"?>
<p:tagLst xmlns:a="http://schemas.openxmlformats.org/drawingml/2006/main" xmlns:r="http://schemas.openxmlformats.org/officeDocument/2006/relationships" xmlns:p="http://schemas.openxmlformats.org/presentationml/2006/main">
  <p:tag name="TIMING" val="|15.8|84.4"/>
</p:tagLst>
</file>

<file path=ppt/tags/tag7.xml><?xml version="1.0" encoding="utf-8"?>
<p:tagLst xmlns:a="http://schemas.openxmlformats.org/drawingml/2006/main" xmlns:r="http://schemas.openxmlformats.org/officeDocument/2006/relationships" xmlns:p="http://schemas.openxmlformats.org/presentationml/2006/main">
  <p:tag name="TIMING" val="|23.7|66.1|51.4"/>
</p:tagLst>
</file>

<file path=ppt/tags/tag8.xml><?xml version="1.0" encoding="utf-8"?>
<p:tagLst xmlns:a="http://schemas.openxmlformats.org/drawingml/2006/main" xmlns:r="http://schemas.openxmlformats.org/officeDocument/2006/relationships" xmlns:p="http://schemas.openxmlformats.org/presentationml/2006/main">
  <p:tag name="TIMING" val="|23.7|66.1|51.4"/>
</p:tagLst>
</file>

<file path=ppt/tags/tag9.xml><?xml version="1.0" encoding="utf-8"?>
<p:tagLst xmlns:a="http://schemas.openxmlformats.org/drawingml/2006/main" xmlns:r="http://schemas.openxmlformats.org/officeDocument/2006/relationships" xmlns:p="http://schemas.openxmlformats.org/presentationml/2006/main">
  <p:tag name="TIMING" val="|43.3|65.3"/>
</p:tagLst>
</file>

<file path=ppt/theme/theme1.xml><?xml version="1.0" encoding="utf-8"?>
<a:theme xmlns:a="http://schemas.openxmlformats.org/drawingml/2006/main" name="1_bb_Web Service">
  <a:themeElements>
    <a:clrScheme name="1_bb_Web Service 8">
      <a:dk1>
        <a:srgbClr val="072751"/>
      </a:dk1>
      <a:lt1>
        <a:srgbClr val="FFFFFF"/>
      </a:lt1>
      <a:dk2>
        <a:srgbClr val="000000"/>
      </a:dk2>
      <a:lt2>
        <a:srgbClr val="FFCC00"/>
      </a:lt2>
      <a:accent1>
        <a:srgbClr val="FF8B17"/>
      </a:accent1>
      <a:accent2>
        <a:srgbClr val="FFE103"/>
      </a:accent2>
      <a:accent3>
        <a:srgbClr val="AAAAAA"/>
      </a:accent3>
      <a:accent4>
        <a:srgbClr val="DADADA"/>
      </a:accent4>
      <a:accent5>
        <a:srgbClr val="FFC4AB"/>
      </a:accent5>
      <a:accent6>
        <a:srgbClr val="E7CC02"/>
      </a:accent6>
      <a:hlink>
        <a:srgbClr val="FFCC00"/>
      </a:hlink>
      <a:folHlink>
        <a:srgbClr val="FFCC00"/>
      </a:folHlink>
    </a:clrScheme>
    <a:fontScheme name="1_bb_Web Servic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hlink"/>
          </a:buClr>
          <a:buSzTx/>
          <a:buFontTx/>
          <a:buNone/>
          <a:tabLst/>
          <a:defRPr kumimoji="0" lang="zh-CN" altLang="en-US" sz="2400" b="0" i="0" u="none" strike="noStrike" cap="none" normalizeH="0" baseline="0" smtClean="0">
            <a:ln>
              <a:noFill/>
            </a:ln>
            <a:solidFill>
              <a:srgbClr val="1C2A94"/>
            </a:solidFill>
            <a:effectLst/>
            <a:latin typeface="Arial"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hlink"/>
          </a:buClr>
          <a:buSzTx/>
          <a:buFontTx/>
          <a:buNone/>
          <a:tabLst/>
          <a:defRPr kumimoji="0" lang="zh-CN" altLang="en-US" sz="2400" b="0" i="0" u="none" strike="noStrike" cap="none" normalizeH="0" baseline="0" smtClean="0">
            <a:ln>
              <a:noFill/>
            </a:ln>
            <a:solidFill>
              <a:srgbClr val="1C2A94"/>
            </a:solidFill>
            <a:effectLst/>
            <a:latin typeface="Arial" charset="0"/>
            <a:ea typeface="黑体" pitchFamily="2" charset="-122"/>
          </a:defRPr>
        </a:defPPr>
      </a:lstStyle>
    </a:lnDef>
  </a:objectDefaults>
  <a:extraClrSchemeLst>
    <a:extraClrScheme>
      <a:clrScheme name="1_bb_Web Servic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1_bb_Web Servic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1_bb_Web Servic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1_bb_Web Servic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1_bb_Web Servic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1_bb_Web Servic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1_bb_Web Service 7">
        <a:dk1>
          <a:srgbClr val="AF273E"/>
        </a:dk1>
        <a:lt1>
          <a:srgbClr val="FFFFFF"/>
        </a:lt1>
        <a:dk2>
          <a:srgbClr val="000000"/>
        </a:dk2>
        <a:lt2>
          <a:srgbClr val="FFCC00"/>
        </a:lt2>
        <a:accent1>
          <a:srgbClr val="FF8B17"/>
        </a:accent1>
        <a:accent2>
          <a:srgbClr val="FFE103"/>
        </a:accent2>
        <a:accent3>
          <a:srgbClr val="AAAAAA"/>
        </a:accent3>
        <a:accent4>
          <a:srgbClr val="DADADA"/>
        </a:accent4>
        <a:accent5>
          <a:srgbClr val="FFC4AB"/>
        </a:accent5>
        <a:accent6>
          <a:srgbClr val="E7CC02"/>
        </a:accent6>
        <a:hlink>
          <a:srgbClr val="FFCC00"/>
        </a:hlink>
        <a:folHlink>
          <a:srgbClr val="FFCC00"/>
        </a:folHlink>
      </a:clrScheme>
      <a:clrMap bg1="dk2" tx1="lt1" bg2="dk1" tx2="lt2" accent1="accent1" accent2="accent2" accent3="accent3" accent4="accent4" accent5="accent5" accent6="accent6" hlink="hlink" folHlink="folHlink"/>
    </a:extraClrScheme>
    <a:extraClrScheme>
      <a:clrScheme name="1_bb_Web Service 8">
        <a:dk1>
          <a:srgbClr val="072751"/>
        </a:dk1>
        <a:lt1>
          <a:srgbClr val="FFFFFF"/>
        </a:lt1>
        <a:dk2>
          <a:srgbClr val="000000"/>
        </a:dk2>
        <a:lt2>
          <a:srgbClr val="FFCC00"/>
        </a:lt2>
        <a:accent1>
          <a:srgbClr val="FF8B17"/>
        </a:accent1>
        <a:accent2>
          <a:srgbClr val="FFE103"/>
        </a:accent2>
        <a:accent3>
          <a:srgbClr val="AAAAAA"/>
        </a:accent3>
        <a:accent4>
          <a:srgbClr val="DADADA"/>
        </a:accent4>
        <a:accent5>
          <a:srgbClr val="FFC4AB"/>
        </a:accent5>
        <a:accent6>
          <a:srgbClr val="E7CC02"/>
        </a:accent6>
        <a:hlink>
          <a:srgbClr val="FFCC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25413</TotalTime>
  <Words>4721</Words>
  <Application>Microsoft Office PowerPoint</Application>
  <PresentationFormat>On-screen Show (4:3)</PresentationFormat>
  <Paragraphs>531</Paragraphs>
  <Slides>46</Slides>
  <Notes>41</Notes>
  <HiddenSlides>7</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49" baseType="lpstr">
      <vt:lpstr>1_bb_Web Service</vt:lpstr>
      <vt:lpstr>Office Theme</vt:lpstr>
      <vt:lpstr>Equation</vt:lpstr>
      <vt:lpstr>PowerPoint Presentation</vt:lpstr>
      <vt:lpstr>PowerPoint Presentation</vt:lpstr>
      <vt:lpstr>Recommender Systems?   </vt:lpstr>
      <vt:lpstr>Facet Search?   </vt:lpstr>
      <vt:lpstr>Skyline?   </vt:lpstr>
      <vt:lpstr>IR-based approaches?</vt:lpstr>
      <vt:lpstr>Theoretical Background</vt:lpstr>
      <vt:lpstr>Theoretical Background: Utility Theory</vt:lpstr>
      <vt:lpstr>Utility of Money</vt:lpstr>
      <vt:lpstr>Utility of Product</vt:lpstr>
      <vt:lpstr>Utility Surplus</vt:lpstr>
      <vt:lpstr>From Utility Surplus to Market Shares and Back: Logit Model (McFadden 1974) </vt:lpstr>
      <vt:lpstr>Logit Model - Estimation</vt:lpstr>
      <vt:lpstr>PowerPoint Presentation</vt:lpstr>
      <vt:lpstr>BLP Model (Berry, Levinsohn, and Pakes 1995) </vt:lpstr>
      <vt:lpstr>BLP Model (Berry, Levinsohn, and Pakes 1995) </vt:lpstr>
      <vt:lpstr>BLP Model - Example</vt:lpstr>
      <vt:lpstr>BLP Model – In Hotel Context</vt:lpstr>
      <vt:lpstr>Surplus-based Ranking</vt:lpstr>
      <vt:lpstr>Surplus-based Ranking</vt:lpstr>
      <vt:lpstr>Hotel Search Experiment - Data</vt:lpstr>
      <vt:lpstr>Result (1) - Economic Marginal Effects</vt:lpstr>
      <vt:lpstr>Result (2) – Preference Deviations  Based on Different Travel Purposes</vt:lpstr>
      <vt:lpstr>Result (2) - Sensitivity to Online Rating Based on Different Age Groups </vt:lpstr>
      <vt:lpstr>Ranking Evaluation - User Study (1)</vt:lpstr>
      <vt:lpstr>Ranking Evaluation - User Study (1)</vt:lpstr>
      <vt:lpstr>Ranking Evaluation - User Study (2)</vt:lpstr>
      <vt:lpstr>Model Comparisons:  Better Utility Models, Better Ranking</vt:lpstr>
      <vt:lpstr>Model Comparisons:  Better Utility Models, Better Ranking</vt:lpstr>
      <vt:lpstr>PowerPoint Presentation</vt:lpstr>
      <vt:lpstr>Impact of Search Engine Design on Consumer Behavior</vt:lpstr>
      <vt:lpstr>Impact of Search Engine Design on Consumer Behavior</vt:lpstr>
      <vt:lpstr>PowerPoint Presentation</vt:lpstr>
      <vt:lpstr>Impact of Search Engine Design on Consumer Behavior</vt:lpstr>
      <vt:lpstr>Impact of Search Engine Design on Consumer Behavior</vt:lpstr>
      <vt:lpstr>Main Results – Ranking Experiment</vt:lpstr>
      <vt:lpstr>Robustness Tests</vt:lpstr>
      <vt:lpstr>Conclusion &amp; Future Work</vt:lpstr>
      <vt:lpstr>Q &amp; A</vt:lpstr>
      <vt:lpstr>BLP Model (Berry, Levinsohn, and Pakes 1995) </vt:lpstr>
      <vt:lpstr>BLP Model - Estimation</vt:lpstr>
      <vt:lpstr>BLP Model - Estimation</vt:lpstr>
      <vt:lpstr>Result (1) - Mean Weights  for Hotel Characteristics</vt:lpstr>
      <vt:lpstr>Model Captures Consumers’ Real Motivation</vt:lpstr>
      <vt:lpstr>Causal Model</vt:lpstr>
      <vt:lpstr>Agenda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Demand</dc:title>
  <dc:creator>Beibei</dc:creator>
  <cp:lastModifiedBy>Panos Ipeirotis</cp:lastModifiedBy>
  <cp:revision>2562</cp:revision>
  <cp:lastPrinted>1999-01-21T06:49:13Z</cp:lastPrinted>
  <dcterms:created xsi:type="dcterms:W3CDTF">1995-06-17T23:31:02Z</dcterms:created>
  <dcterms:modified xsi:type="dcterms:W3CDTF">2011-12-07T16:49:10Z</dcterms:modified>
</cp:coreProperties>
</file>