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09" r:id="rId3"/>
    <p:sldId id="295" r:id="rId4"/>
    <p:sldId id="293" r:id="rId5"/>
    <p:sldId id="299" r:id="rId6"/>
    <p:sldId id="296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310" r:id="rId15"/>
    <p:sldId id="271" r:id="rId16"/>
    <p:sldId id="272" r:id="rId17"/>
    <p:sldId id="274" r:id="rId18"/>
    <p:sldId id="273" r:id="rId19"/>
    <p:sldId id="275" r:id="rId20"/>
    <p:sldId id="277" r:id="rId21"/>
    <p:sldId id="311" r:id="rId22"/>
    <p:sldId id="312" r:id="rId23"/>
    <p:sldId id="281" r:id="rId24"/>
    <p:sldId id="282" r:id="rId25"/>
    <p:sldId id="304" r:id="rId26"/>
    <p:sldId id="285" r:id="rId27"/>
    <p:sldId id="288" r:id="rId28"/>
    <p:sldId id="302" r:id="rId29"/>
    <p:sldId id="303" r:id="rId30"/>
    <p:sldId id="301" r:id="rId31"/>
    <p:sldId id="286" r:id="rId32"/>
    <p:sldId id="289" r:id="rId33"/>
    <p:sldId id="290" r:id="rId34"/>
    <p:sldId id="291" r:id="rId35"/>
    <p:sldId id="292" r:id="rId3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96" autoAdjust="0"/>
  </p:normalViewPr>
  <p:slideViewPr>
    <p:cSldViewPr>
      <p:cViewPr varScale="1">
        <p:scale>
          <a:sx n="92" d="100"/>
          <a:sy n="92" d="100"/>
        </p:scale>
        <p:origin x="750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5AEDD-1A2A-45D5-B20E-C8D376FEF665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42EC0-C4F1-4166-B258-710541EBA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5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42EC0-C4F1-4166-B258-710541EBA7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76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28700"/>
            <a:ext cx="9144000" cy="110251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Quizz</a:t>
            </a:r>
            <a:r>
              <a:rPr lang="en-US" smtClean="0"/>
              <a:t>: Targeted </a:t>
            </a:r>
            <a:r>
              <a:rPr lang="en-US" dirty="0" smtClean="0"/>
              <a:t>Crowdsourcing </a:t>
            </a:r>
            <a:br>
              <a:rPr lang="en-US" dirty="0" smtClean="0"/>
            </a:br>
            <a:r>
              <a:rPr lang="en-US" dirty="0" smtClean="0"/>
              <a:t>with a Billion (Potential) Users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14650"/>
            <a:ext cx="9144000" cy="19431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Panos </a:t>
            </a:r>
            <a:r>
              <a:rPr lang="en-US" b="1" dirty="0"/>
              <a:t>Ipeirotis</a:t>
            </a:r>
            <a:r>
              <a:rPr lang="en-US" dirty="0"/>
              <a:t>, Stern School of Business, </a:t>
            </a:r>
            <a:r>
              <a:rPr lang="en-US" dirty="0" smtClean="0"/>
              <a:t>New </a:t>
            </a:r>
            <a:r>
              <a:rPr lang="en-US" dirty="0"/>
              <a:t>York University</a:t>
            </a:r>
            <a:endParaRPr lang="en-US" dirty="0" smtClean="0"/>
          </a:p>
          <a:p>
            <a:r>
              <a:rPr lang="en-US" dirty="0" smtClean="0"/>
              <a:t>Evgeniy Gabrilovich, Google</a:t>
            </a:r>
            <a:br>
              <a:rPr lang="en-US" dirty="0" smtClean="0"/>
            </a:br>
            <a:endParaRPr lang="en-US" dirty="0" smtClean="0"/>
          </a:p>
          <a:p>
            <a:r>
              <a:rPr lang="en-US" sz="2400" i="1" dirty="0" smtClean="0"/>
              <a:t>Work done while on sabbatical at Google</a:t>
            </a:r>
            <a:br>
              <a:rPr lang="en-US" sz="2400" i="1" dirty="0" smtClean="0"/>
            </a:b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240423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Volunteers vs. hired workers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00151"/>
            <a:ext cx="8991600" cy="339447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Hired workers provide predictability</a:t>
            </a:r>
          </a:p>
          <a:p>
            <a:r>
              <a:rPr lang="en-US" dirty="0"/>
              <a:t>…but have a monetary </a:t>
            </a:r>
            <a:r>
              <a:rPr lang="en-US" dirty="0" smtClean="0"/>
              <a:t>cost</a:t>
            </a:r>
          </a:p>
          <a:p>
            <a:r>
              <a:rPr lang="en-US" dirty="0" smtClean="0"/>
              <a:t>…</a:t>
            </a:r>
            <a:r>
              <a:rPr lang="en-US" dirty="0"/>
              <a:t>are motivated by money </a:t>
            </a:r>
            <a:r>
              <a:rPr lang="en-US" sz="2000" dirty="0"/>
              <a:t>(spam, misrepresent qualifications</a:t>
            </a:r>
            <a:r>
              <a:rPr lang="en-US" sz="2000" dirty="0" smtClean="0"/>
              <a:t>…)</a:t>
            </a:r>
            <a:endParaRPr lang="en-US" sz="2000" dirty="0"/>
          </a:p>
          <a:p>
            <a:r>
              <a:rPr lang="en-US" dirty="0"/>
              <a:t>…extrinsic rewards crowd-out intrinsic motivation</a:t>
            </a:r>
          </a:p>
          <a:p>
            <a:r>
              <a:rPr lang="en-US" dirty="0" smtClean="0"/>
              <a:t>…</a:t>
            </a:r>
            <a:r>
              <a:rPr lang="en-US" b="1" dirty="0">
                <a:solidFill>
                  <a:srgbClr val="C00000"/>
                </a:solidFill>
              </a:rPr>
              <a:t>do not </a:t>
            </a:r>
            <a:r>
              <a:rPr lang="en-US" b="1" dirty="0" smtClean="0">
                <a:solidFill>
                  <a:srgbClr val="C00000"/>
                </a:solidFill>
              </a:rPr>
              <a:t>always have </a:t>
            </a:r>
            <a:r>
              <a:rPr lang="en-US" b="1" dirty="0">
                <a:solidFill>
                  <a:srgbClr val="C00000"/>
                </a:solidFill>
              </a:rPr>
              <a:t>the </a:t>
            </a:r>
            <a:r>
              <a:rPr lang="en-US" b="1" dirty="0" smtClean="0">
                <a:solidFill>
                  <a:srgbClr val="C00000"/>
                </a:solidFill>
              </a:rPr>
              <a:t>knowledge</a:t>
            </a:r>
            <a:endParaRPr lang="en-US" b="1" dirty="0">
              <a:solidFill>
                <a:srgbClr val="C00000"/>
              </a:solidFill>
            </a:endParaRPr>
          </a:p>
          <a:p>
            <a:endParaRPr lang="en-US" dirty="0"/>
          </a:p>
          <a:p>
            <a:r>
              <a:rPr lang="en-US" dirty="0" smtClean="0"/>
              <a:t>Volunteers cost less (…)</a:t>
            </a:r>
          </a:p>
          <a:p>
            <a:r>
              <a:rPr lang="en-US" dirty="0" smtClean="0"/>
              <a:t>…but difficult to predict success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00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Challenge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64073" y="1943100"/>
            <a:ext cx="7756419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i="1" dirty="0" smtClean="0"/>
              <a:t>“</a:t>
            </a:r>
            <a:r>
              <a:rPr lang="en-US" sz="3600" i="1" dirty="0" err="1" smtClean="0"/>
              <a:t>Crowdsource</a:t>
            </a:r>
            <a:r>
              <a:rPr lang="en-US" sz="3600" i="1" dirty="0"/>
              <a:t> </a:t>
            </a:r>
            <a:r>
              <a:rPr lang="en-US" sz="3600" i="1" dirty="0" smtClean="0"/>
              <a:t>in a </a:t>
            </a:r>
            <a:r>
              <a:rPr lang="en-US" sz="3600" b="1" i="1" dirty="0" smtClean="0">
                <a:solidFill>
                  <a:srgbClr val="C00000"/>
                </a:solidFill>
              </a:rPr>
              <a:t>predictable</a:t>
            </a:r>
            <a:r>
              <a:rPr lang="en-US" sz="3600" i="1" dirty="0" smtClean="0">
                <a:solidFill>
                  <a:srgbClr val="C00000"/>
                </a:solidFill>
              </a:rPr>
              <a:t> </a:t>
            </a:r>
            <a:r>
              <a:rPr lang="en-US" sz="3600" i="1" dirty="0" smtClean="0"/>
              <a:t>manner, </a:t>
            </a:r>
            <a:br>
              <a:rPr lang="en-US" sz="3600" i="1" dirty="0" smtClean="0"/>
            </a:br>
            <a:r>
              <a:rPr lang="en-US" sz="3600" b="1" i="1" dirty="0" smtClean="0">
                <a:solidFill>
                  <a:srgbClr val="C00000"/>
                </a:solidFill>
              </a:rPr>
              <a:t>with knowledgeable </a:t>
            </a:r>
            <a:r>
              <a:rPr lang="en-US" sz="3600" i="1" dirty="0" smtClean="0"/>
              <a:t>users, </a:t>
            </a:r>
            <a:br>
              <a:rPr lang="en-US" sz="3600" i="1" dirty="0" smtClean="0"/>
            </a:br>
            <a:r>
              <a:rPr lang="en-US" sz="3600" b="1" i="1" dirty="0" smtClean="0">
                <a:solidFill>
                  <a:srgbClr val="C00000"/>
                </a:solidFill>
              </a:rPr>
              <a:t>without</a:t>
            </a:r>
            <a:r>
              <a:rPr lang="en-US" sz="3600" i="1" dirty="0" smtClean="0">
                <a:solidFill>
                  <a:srgbClr val="C00000"/>
                </a:solidFill>
              </a:rPr>
              <a:t> </a:t>
            </a:r>
            <a:r>
              <a:rPr lang="en-US" sz="3600" i="1" dirty="0" smtClean="0"/>
              <a:t>introducing </a:t>
            </a:r>
            <a:r>
              <a:rPr lang="en-US" sz="3600" b="1" i="1" dirty="0" smtClean="0">
                <a:solidFill>
                  <a:srgbClr val="C00000"/>
                </a:solidFill>
              </a:rPr>
              <a:t>monetary rewards</a:t>
            </a:r>
            <a:r>
              <a:rPr lang="en-US" sz="3600" i="1" dirty="0" smtClean="0"/>
              <a:t>”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351307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Workspace\QuizzUs\src\plots\quizz-screensh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704" y="971550"/>
            <a:ext cx="4180496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531"/>
            <a:ext cx="9144000" cy="857250"/>
          </a:xfrm>
        </p:spPr>
        <p:txBody>
          <a:bodyPr/>
          <a:lstStyle/>
          <a:p>
            <a:r>
              <a:rPr lang="en-US" dirty="0" err="1" smtClean="0"/>
              <a:t>Quizz</a:t>
            </a:r>
            <a:endParaRPr lang="en-US" dirty="0"/>
          </a:p>
        </p:txBody>
      </p:sp>
      <p:pic>
        <p:nvPicPr>
          <p:cNvPr id="4" name="Picture 2" descr="C:\Workspace\QuizzUs\src\plots\quizz-screensh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752" y="971550"/>
            <a:ext cx="4180496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11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vs.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Calibration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questions (known answer): </a:t>
            </a:r>
            <a:br>
              <a:rPr lang="en-US" dirty="0" smtClean="0"/>
            </a:br>
            <a:r>
              <a:rPr lang="en-US" dirty="0" smtClean="0"/>
              <a:t>Evaluating user competence on topic at hand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Collection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questions (unknown answer): </a:t>
            </a:r>
            <a:br>
              <a:rPr lang="en-US" dirty="0" smtClean="0"/>
            </a:br>
            <a:r>
              <a:rPr lang="en-US" dirty="0" smtClean="0"/>
              <a:t>Asking questions for things we do not know</a:t>
            </a:r>
          </a:p>
          <a:p>
            <a:r>
              <a:rPr lang="en-US" i="1" dirty="0" smtClean="0">
                <a:sym typeface="Wingdings" panose="05000000000000000000" pitchFamily="2" charset="2"/>
              </a:rPr>
              <a:t>T</a:t>
            </a:r>
            <a:r>
              <a:rPr lang="en-US" i="1" dirty="0" smtClean="0"/>
              <a:t>rust more answers coming from competent users</a:t>
            </a:r>
          </a:p>
          <a:p>
            <a:pPr marL="0" indent="0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b="1" dirty="0"/>
              <a:t>Tradeoff</a:t>
            </a:r>
          </a:p>
          <a:p>
            <a:pPr marL="0" indent="0" algn="ctr">
              <a:buNone/>
            </a:pPr>
            <a:r>
              <a:rPr lang="en-US" dirty="0"/>
              <a:t>Learn more about user quality vs. getting answers</a:t>
            </a:r>
            <a:br>
              <a:rPr lang="en-US" dirty="0"/>
            </a:br>
            <a:r>
              <a:rPr lang="en-US" i="1" dirty="0"/>
              <a:t>(technical solution: use a Markov Decision </a:t>
            </a:r>
            <a:r>
              <a:rPr lang="en-US" i="1" dirty="0" smtClean="0"/>
              <a:t>Process)</a:t>
            </a:r>
            <a:endParaRPr lang="en-US" i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9008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30"/>
          <a:stretch/>
        </p:blipFill>
        <p:spPr bwMode="auto">
          <a:xfrm>
            <a:off x="649433" y="1352550"/>
            <a:ext cx="2200275" cy="36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61" y="-4459"/>
            <a:ext cx="8229600" cy="857250"/>
          </a:xfrm>
        </p:spPr>
        <p:txBody>
          <a:bodyPr/>
          <a:lstStyle/>
          <a:p>
            <a:r>
              <a:rPr lang="en-US" dirty="0" smtClean="0"/>
              <a:t>Model: Markov Decision Process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229848" y="857249"/>
            <a:ext cx="2789952" cy="12019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correct</a:t>
            </a:r>
            <a:br>
              <a:rPr lang="en-US" dirty="0" smtClean="0"/>
            </a:br>
            <a:r>
              <a:rPr lang="en-US" dirty="0" smtClean="0"/>
              <a:t>b incorrect</a:t>
            </a:r>
          </a:p>
          <a:p>
            <a:pPr algn="ctr"/>
            <a:r>
              <a:rPr lang="en-US" dirty="0" smtClean="0"/>
              <a:t>c collection</a:t>
            </a:r>
          </a:p>
          <a:p>
            <a:pPr algn="ctr"/>
            <a:r>
              <a:rPr lang="en-US" dirty="0" smtClean="0"/>
              <a:t>V = c*IG[</a:t>
            </a:r>
            <a:r>
              <a:rPr lang="en-US" dirty="0" err="1" smtClean="0"/>
              <a:t>a,b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053194" y="3924300"/>
            <a:ext cx="2332759" cy="706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[</a:t>
            </a:r>
            <a:r>
              <a:rPr lang="en-US" dirty="0"/>
              <a:t>a+1,b,c]</a:t>
            </a:r>
            <a:br>
              <a:rPr lang="en-US" dirty="0"/>
            </a:br>
            <a:r>
              <a:rPr lang="en-US" dirty="0" smtClean="0"/>
              <a:t>V = c*IG[a+1,b]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922818" y="4268453"/>
            <a:ext cx="2485159" cy="725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[a,b+1,c]</a:t>
            </a:r>
          </a:p>
          <a:p>
            <a:pPr algn="ctr"/>
            <a:r>
              <a:rPr lang="en-US" dirty="0"/>
              <a:t>V = </a:t>
            </a:r>
            <a:r>
              <a:rPr lang="en-US" dirty="0" smtClean="0"/>
              <a:t>c*IG[a,b+1]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-1" y="3866717"/>
            <a:ext cx="2723285" cy="764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[a,b,c+1]</a:t>
            </a:r>
            <a:br>
              <a:rPr lang="en-US" dirty="0" smtClean="0"/>
            </a:br>
            <a:r>
              <a:rPr lang="en-US" dirty="0" smtClean="0"/>
              <a:t>V = (c+1)*IG[</a:t>
            </a:r>
            <a:r>
              <a:rPr lang="en-US" dirty="0" err="1" smtClean="0"/>
              <a:t>a,b</a:t>
            </a:r>
            <a:r>
              <a:rPr lang="en-US" dirty="0" smtClean="0"/>
              <a:t>]</a:t>
            </a:r>
            <a:endParaRPr lang="en-US" dirty="0"/>
          </a:p>
        </p:txBody>
      </p:sp>
      <p:cxnSp>
        <p:nvCxnSpPr>
          <p:cNvPr id="10" name="Curved Connector 9"/>
          <p:cNvCxnSpPr>
            <a:stCxn id="4" idx="2"/>
            <a:endCxn id="40" idx="0"/>
          </p:cNvCxnSpPr>
          <p:nvPr/>
        </p:nvCxnSpPr>
        <p:spPr>
          <a:xfrm rot="10800000" flipV="1">
            <a:off x="2398568" y="1458203"/>
            <a:ext cx="831280" cy="496585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4" idx="6"/>
            <a:endCxn id="36" idx="2"/>
          </p:cNvCxnSpPr>
          <p:nvPr/>
        </p:nvCxnSpPr>
        <p:spPr>
          <a:xfrm>
            <a:off x="6019800" y="1458204"/>
            <a:ext cx="838200" cy="37059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28600" y="2735919"/>
            <a:ext cx="1447800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Exploit</a:t>
            </a:r>
            <a:endParaRPr lang="en-US" dirty="0"/>
          </a:p>
        </p:txBody>
      </p:sp>
      <p:cxnSp>
        <p:nvCxnSpPr>
          <p:cNvPr id="15" name="Curved Connector 14"/>
          <p:cNvCxnSpPr>
            <a:stCxn id="13" idx="2"/>
            <a:endCxn id="8" idx="0"/>
          </p:cNvCxnSpPr>
          <p:nvPr/>
        </p:nvCxnSpPr>
        <p:spPr>
          <a:xfrm rot="16200000" flipH="1">
            <a:off x="820272" y="3325347"/>
            <a:ext cx="673598" cy="40914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875718" y="2505276"/>
            <a:ext cx="1447800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Explore</a:t>
            </a:r>
            <a:endParaRPr lang="en-US" dirty="0"/>
          </a:p>
        </p:txBody>
      </p:sp>
      <p:cxnSp>
        <p:nvCxnSpPr>
          <p:cNvPr id="21" name="Curved Connector 20"/>
          <p:cNvCxnSpPr>
            <a:stCxn id="19" idx="1"/>
            <a:endCxn id="33" idx="0"/>
          </p:cNvCxnSpPr>
          <p:nvPr/>
        </p:nvCxnSpPr>
        <p:spPr>
          <a:xfrm rot="10800000" flipV="1">
            <a:off x="3889664" y="2733875"/>
            <a:ext cx="986054" cy="293235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19" idx="3"/>
            <a:endCxn id="44" idx="0"/>
          </p:cNvCxnSpPr>
          <p:nvPr/>
        </p:nvCxnSpPr>
        <p:spPr>
          <a:xfrm>
            <a:off x="6323518" y="2733876"/>
            <a:ext cx="1028700" cy="414345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858000" y="1285874"/>
            <a:ext cx="2057400" cy="108585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 drops out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1369868" y="1954789"/>
            <a:ext cx="2057400" cy="590333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 continues</a:t>
            </a:r>
            <a:endParaRPr lang="en-US" dirty="0"/>
          </a:p>
        </p:txBody>
      </p:sp>
      <p:cxnSp>
        <p:nvCxnSpPr>
          <p:cNvPr id="43" name="Curved Connector 42"/>
          <p:cNvCxnSpPr>
            <a:stCxn id="40" idx="2"/>
            <a:endCxn id="13" idx="0"/>
          </p:cNvCxnSpPr>
          <p:nvPr/>
        </p:nvCxnSpPr>
        <p:spPr>
          <a:xfrm rot="10800000" flipV="1">
            <a:off x="952500" y="2249956"/>
            <a:ext cx="417368" cy="485963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>
            <a:stCxn id="40" idx="6"/>
            <a:endCxn id="19" idx="0"/>
          </p:cNvCxnSpPr>
          <p:nvPr/>
        </p:nvCxnSpPr>
        <p:spPr>
          <a:xfrm>
            <a:off x="3427268" y="2249956"/>
            <a:ext cx="2172350" cy="25532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920" y="971551"/>
            <a:ext cx="419100" cy="25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30"/>
          <a:stretch/>
        </p:blipFill>
        <p:spPr bwMode="auto">
          <a:xfrm>
            <a:off x="6567060" y="892968"/>
            <a:ext cx="2000250" cy="30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36" y="1505383"/>
            <a:ext cx="476250" cy="16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Oval 32"/>
          <p:cNvSpPr/>
          <p:nvPr/>
        </p:nvSpPr>
        <p:spPr>
          <a:xfrm>
            <a:off x="2860964" y="3027111"/>
            <a:ext cx="2057400" cy="590333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 correct</a:t>
            </a:r>
            <a:endParaRPr lang="en-US" dirty="0"/>
          </a:p>
        </p:txBody>
      </p:sp>
      <p:cxnSp>
        <p:nvCxnSpPr>
          <p:cNvPr id="34" name="Curved Connector 33"/>
          <p:cNvCxnSpPr>
            <a:stCxn id="33" idx="4"/>
            <a:endCxn id="6" idx="0"/>
          </p:cNvCxnSpPr>
          <p:nvPr/>
        </p:nvCxnSpPr>
        <p:spPr>
          <a:xfrm rot="16200000" flipH="1">
            <a:off x="3901191" y="3605917"/>
            <a:ext cx="306856" cy="32991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6323518" y="3148221"/>
            <a:ext cx="2057400" cy="590333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 incorrect</a:t>
            </a:r>
            <a:endParaRPr lang="en-US" dirty="0"/>
          </a:p>
        </p:txBody>
      </p:sp>
      <p:cxnSp>
        <p:nvCxnSpPr>
          <p:cNvPr id="47" name="Curved Connector 46"/>
          <p:cNvCxnSpPr>
            <a:stCxn id="44" idx="4"/>
            <a:endCxn id="7" idx="0"/>
          </p:cNvCxnSpPr>
          <p:nvPr/>
        </p:nvCxnSpPr>
        <p:spPr>
          <a:xfrm rot="5400000">
            <a:off x="6993859" y="3910093"/>
            <a:ext cx="529899" cy="18682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16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00151"/>
            <a:ext cx="8991600" cy="3394472"/>
          </a:xfrm>
        </p:spPr>
        <p:txBody>
          <a:bodyPr>
            <a:normAutofit/>
          </a:bodyPr>
          <a:lstStyle/>
          <a:p>
            <a:r>
              <a:rPr lang="en-US" dirty="0" smtClean="0"/>
              <a:t>Why would </a:t>
            </a:r>
            <a:r>
              <a:rPr lang="en-US" b="1" dirty="0" smtClean="0">
                <a:solidFill>
                  <a:srgbClr val="C00000"/>
                </a:solidFill>
              </a:rPr>
              <a:t>anyone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come and play this game?</a:t>
            </a:r>
          </a:p>
          <a:p>
            <a:r>
              <a:rPr lang="en-US" dirty="0" smtClean="0"/>
              <a:t>Why would </a:t>
            </a:r>
            <a:r>
              <a:rPr lang="en-US" b="1" dirty="0" smtClean="0">
                <a:solidFill>
                  <a:srgbClr val="C00000"/>
                </a:solidFill>
              </a:rPr>
              <a:t>knowledgeable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users come?</a:t>
            </a:r>
            <a:endParaRPr lang="en-US" dirty="0"/>
          </a:p>
          <a:p>
            <a:r>
              <a:rPr lang="en-US" dirty="0" smtClean="0"/>
              <a:t>Wouldn’t it be simpler to </a:t>
            </a:r>
            <a:r>
              <a:rPr lang="en-US" b="1" dirty="0" smtClean="0">
                <a:solidFill>
                  <a:srgbClr val="C00000"/>
                </a:solidFill>
              </a:rPr>
              <a:t>just pay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30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Attracting Visitors: Ad Campaigns</a:t>
            </a:r>
            <a:endParaRPr lang="en-US" dirty="0"/>
          </a:p>
        </p:txBody>
      </p:sp>
      <p:pic>
        <p:nvPicPr>
          <p:cNvPr id="9218" name="Picture 2" descr="C:\Workspace\QuizzUs\src\plots\ad-exam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885950"/>
            <a:ext cx="5287113" cy="207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47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Ad Campaigns: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0151"/>
            <a:ext cx="8610600" cy="3394472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want to attract </a:t>
            </a:r>
            <a:r>
              <a:rPr lang="en-US" dirty="0" smtClean="0"/>
              <a:t>good users, not just clicks</a:t>
            </a:r>
          </a:p>
          <a:p>
            <a:endParaRPr lang="en-US" dirty="0" smtClean="0"/>
          </a:p>
          <a:p>
            <a:r>
              <a:rPr lang="en-US" dirty="0" smtClean="0"/>
              <a:t>We do not want to think hard about keyword selection, appropriate ad text, etc.</a:t>
            </a:r>
          </a:p>
          <a:p>
            <a:endParaRPr lang="en-US" dirty="0"/>
          </a:p>
          <a:p>
            <a:r>
              <a:rPr lang="en-US" dirty="0" smtClean="0"/>
              <a:t>We want automation across thousands of topics </a:t>
            </a:r>
            <a:br>
              <a:rPr lang="en-US" dirty="0" smtClean="0"/>
            </a:br>
            <a:r>
              <a:rPr lang="en-US" sz="1800" dirty="0" smtClean="0"/>
              <a:t>(from treatment side effects to celebrity dating)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71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5979"/>
            <a:ext cx="87630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Solution: Treat </a:t>
            </a:r>
            <a:r>
              <a:rPr lang="en-US" dirty="0" err="1" smtClean="0"/>
              <a:t>Quizz</a:t>
            </a:r>
            <a:r>
              <a:rPr lang="en-US" dirty="0" smtClean="0"/>
              <a:t> as </a:t>
            </a:r>
            <a:r>
              <a:rPr lang="en-US" dirty="0" err="1" smtClean="0"/>
              <a:t>eCommerce</a:t>
            </a:r>
            <a:r>
              <a:rPr lang="en-US" dirty="0" smtClean="0"/>
              <a:t> Site 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896"/>
          <a:stretch/>
        </p:blipFill>
        <p:spPr bwMode="auto">
          <a:xfrm>
            <a:off x="270164" y="1055976"/>
            <a:ext cx="8721436" cy="364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19800" y="971550"/>
            <a:ext cx="3048000" cy="14478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05200" y="3943350"/>
            <a:ext cx="5105400" cy="12573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9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5979"/>
            <a:ext cx="87630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Solution: Treat </a:t>
            </a:r>
            <a:r>
              <a:rPr lang="en-US" dirty="0" err="1" smtClean="0"/>
              <a:t>Quizz</a:t>
            </a:r>
            <a:r>
              <a:rPr lang="en-US" dirty="0" smtClean="0"/>
              <a:t> as </a:t>
            </a:r>
            <a:r>
              <a:rPr lang="en-US" dirty="0" err="1" smtClean="0"/>
              <a:t>eCommerce</a:t>
            </a:r>
            <a:r>
              <a:rPr lang="en-US" dirty="0" smtClean="0"/>
              <a:t> Site 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896"/>
          <a:stretch/>
        </p:blipFill>
        <p:spPr bwMode="auto">
          <a:xfrm>
            <a:off x="270164" y="1055976"/>
            <a:ext cx="8721436" cy="374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19800" y="971550"/>
            <a:ext cx="3048000" cy="12573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05200" y="3867150"/>
            <a:ext cx="5105400" cy="93345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1055976"/>
            <a:ext cx="8839200" cy="364937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1314450"/>
            <a:ext cx="2438400" cy="1200150"/>
          </a:xfrm>
          <a:prstGeom prst="ellipse">
            <a:avLst/>
          </a:prstGeom>
          <a:solidFill>
            <a:schemeClr val="bg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Feedback:</a:t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Value of click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22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sabbatical mission…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610600" cy="1885951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 smtClean="0"/>
              <a:t>“We have a billion users… </a:t>
            </a:r>
            <a:br>
              <a:rPr lang="en-US" dirty="0" smtClean="0"/>
            </a:br>
            <a:r>
              <a:rPr lang="en-US" dirty="0" smtClean="0"/>
              <a:t>leverage their knowledge …”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26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19" y="2343150"/>
            <a:ext cx="3648075" cy="52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Value: Information 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3228"/>
            <a:ext cx="8839200" cy="3870721"/>
          </a:xfrm>
        </p:spPr>
        <p:txBody>
          <a:bodyPr>
            <a:noAutofit/>
          </a:bodyPr>
          <a:lstStyle/>
          <a:p>
            <a:r>
              <a:rPr lang="en-US" sz="2400" dirty="0" smtClean="0"/>
              <a:t>Value of user: </a:t>
            </a:r>
            <a:r>
              <a:rPr lang="en-US" sz="2400" b="1" i="1" dirty="0" smtClean="0"/>
              <a:t>total</a:t>
            </a:r>
            <a:r>
              <a:rPr lang="en-US" sz="2400" dirty="0" smtClean="0"/>
              <a:t> information contributed</a:t>
            </a:r>
          </a:p>
          <a:p>
            <a:r>
              <a:rPr lang="en-US" sz="2400" dirty="0"/>
              <a:t>Information gain is additive: </a:t>
            </a:r>
            <a:r>
              <a:rPr lang="en-US" sz="2400" b="1" dirty="0"/>
              <a:t>#questions x </a:t>
            </a:r>
            <a:r>
              <a:rPr lang="en-US" sz="2400" b="1" dirty="0" err="1" smtClean="0"/>
              <a:t>infogain</a:t>
            </a:r>
            <a:endParaRPr lang="en-US" sz="2400" dirty="0"/>
          </a:p>
          <a:p>
            <a:r>
              <a:rPr lang="en-US" sz="2400" dirty="0" smtClean="0"/>
              <a:t>Information gain for question with </a:t>
            </a:r>
            <a:r>
              <a:rPr lang="en-US" sz="2400" b="1" dirty="0" smtClean="0"/>
              <a:t>n</a:t>
            </a:r>
            <a:r>
              <a:rPr lang="en-US" sz="2400" dirty="0" smtClean="0"/>
              <a:t> choices, user quality </a:t>
            </a:r>
            <a:r>
              <a:rPr lang="en-US" sz="2400" b="1" dirty="0" smtClean="0"/>
              <a:t>q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Random user quality: q=1/n </a:t>
            </a:r>
            <a:r>
              <a:rPr lang="en-US" sz="2400" dirty="0" smtClean="0">
                <a:sym typeface="Wingdings 3" panose="05040102010807070707" pitchFamily="18" charset="2"/>
              </a:rPr>
              <a:t>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IG(</a:t>
            </a:r>
            <a:r>
              <a:rPr lang="en-US" sz="2400" b="1" dirty="0" err="1" smtClean="0">
                <a:solidFill>
                  <a:srgbClr val="C00000"/>
                </a:solidFill>
              </a:rPr>
              <a:t>q,n</a:t>
            </a:r>
            <a:r>
              <a:rPr lang="en-US" sz="2400" b="1" dirty="0" smtClean="0">
                <a:solidFill>
                  <a:srgbClr val="C00000"/>
                </a:solidFill>
              </a:rPr>
              <a:t>) = 0</a:t>
            </a:r>
          </a:p>
          <a:p>
            <a:r>
              <a:rPr lang="en-US" sz="2400" dirty="0" smtClean="0"/>
              <a:t>Perfect user quality: q=1 </a:t>
            </a:r>
            <a:r>
              <a:rPr lang="en-US" sz="2400" dirty="0">
                <a:sym typeface="Wingdings 3" panose="05040102010807070707" pitchFamily="18" charset="2"/>
              </a:rPr>
              <a:t>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IG(</a:t>
            </a:r>
            <a:r>
              <a:rPr lang="en-US" sz="2400" b="1" dirty="0" err="1" smtClean="0">
                <a:solidFill>
                  <a:srgbClr val="C00000"/>
                </a:solidFill>
              </a:rPr>
              <a:t>q,n</a:t>
            </a:r>
            <a:r>
              <a:rPr lang="en-US" sz="2400" b="1" dirty="0" smtClean="0">
                <a:solidFill>
                  <a:srgbClr val="C00000"/>
                </a:solidFill>
              </a:rPr>
              <a:t>) = log(n)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Using a Bayesian version to accommodate for uncertainty about q</a:t>
            </a:r>
            <a:endParaRPr lang="en-US" sz="2400" b="1" dirty="0">
              <a:solidFill>
                <a:srgbClr val="C00000"/>
              </a:solidFill>
            </a:endParaRP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40" b="43864"/>
          <a:stretch/>
        </p:blipFill>
        <p:spPr bwMode="auto">
          <a:xfrm>
            <a:off x="838201" y="2769610"/>
            <a:ext cx="4791941" cy="79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8" t="53636" r="18800"/>
          <a:stretch/>
        </p:blipFill>
        <p:spPr bwMode="auto">
          <a:xfrm>
            <a:off x="2374755" y="2769611"/>
            <a:ext cx="3938155" cy="71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06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measure quality?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0151"/>
            <a:ext cx="8686800" cy="3394472"/>
          </a:xfrm>
        </p:spPr>
        <p:txBody>
          <a:bodyPr/>
          <a:lstStyle/>
          <a:p>
            <a:r>
              <a:rPr lang="en-US" dirty="0" smtClean="0"/>
              <a:t>Naïve (and unstable) approach: </a:t>
            </a:r>
            <a:r>
              <a:rPr lang="en-US" b="1" dirty="0" smtClean="0">
                <a:solidFill>
                  <a:srgbClr val="C00000"/>
                </a:solidFill>
              </a:rPr>
              <a:t>q = correct/total</a:t>
            </a:r>
          </a:p>
          <a:p>
            <a:r>
              <a:rPr lang="en-US" dirty="0" smtClean="0"/>
              <a:t>Bayesian approach: q is latent, with uniform prior</a:t>
            </a:r>
          </a:p>
          <a:p>
            <a:r>
              <a:rPr lang="en-US" dirty="0" smtClean="0"/>
              <a:t>Then q follows Beta(</a:t>
            </a:r>
            <a:r>
              <a:rPr lang="en-US" dirty="0" err="1" smtClean="0"/>
              <a:t>a,b</a:t>
            </a:r>
            <a:r>
              <a:rPr lang="en-US" dirty="0" smtClean="0"/>
              <a:t>) </a:t>
            </a:r>
            <a:r>
              <a:rPr lang="en-US" dirty="0" err="1" smtClean="0"/>
              <a:t>distr</a:t>
            </a:r>
            <a:r>
              <a:rPr lang="en-US" dirty="0" smtClean="0"/>
              <a:t> </a:t>
            </a:r>
            <a:r>
              <a:rPr lang="en-US" sz="1600" dirty="0" smtClean="0"/>
              <a:t>(a: correct, b:incorrect)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1" y="2952750"/>
            <a:ext cx="5267325" cy="99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https://raw.github.com/boboppie/bayesian_bits/master/bayesian_updating/plots/bayesian_binomial_updatin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" t="9560" r="3649"/>
          <a:stretch/>
        </p:blipFill>
        <p:spPr bwMode="auto">
          <a:xfrm>
            <a:off x="6248400" y="2952750"/>
            <a:ext cx="267197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444" y="4769264"/>
            <a:ext cx="2821888" cy="37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0" y="4095750"/>
            <a:ext cx="4959045" cy="74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06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03" y="5568"/>
            <a:ext cx="8229600" cy="857250"/>
          </a:xfrm>
        </p:spPr>
        <p:txBody>
          <a:bodyPr/>
          <a:lstStyle/>
          <a:p>
            <a:r>
              <a:rPr lang="en-US" dirty="0" smtClean="0"/>
              <a:t>Expected Information Gain 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42950"/>
            <a:ext cx="6208206" cy="429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98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Ad Targeting</a:t>
            </a:r>
            <a:br>
              <a:rPr lang="en-US" dirty="0" smtClean="0"/>
            </a:br>
            <a:r>
              <a:rPr lang="en-US" sz="3100" i="1" dirty="0" smtClean="0"/>
              <a:t>(Perhaps it is just more users?)</a:t>
            </a:r>
            <a:endParaRPr lang="en-US" sz="31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57300"/>
            <a:ext cx="9144000" cy="933450"/>
          </a:xfrm>
        </p:spPr>
        <p:txBody>
          <a:bodyPr>
            <a:normAutofit fontScale="92500"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Control: 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Ad campaign</a:t>
            </a:r>
            <a:r>
              <a:rPr lang="en-US" sz="2000" dirty="0"/>
              <a:t> </a:t>
            </a:r>
            <a:r>
              <a:rPr lang="en-US" sz="2000" dirty="0" smtClean="0"/>
              <a:t>with no feedback, all keywords across quizzes </a:t>
            </a:r>
            <a:r>
              <a:rPr lang="en-US" sz="1800" dirty="0" smtClean="0"/>
              <a:t>[optimizes for clicks]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Treatment: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Ad campaign</a:t>
            </a:r>
            <a:r>
              <a:rPr lang="en-US" sz="2000" dirty="0"/>
              <a:t> </a:t>
            </a:r>
            <a:r>
              <a:rPr lang="en-US" sz="2000" dirty="0" smtClean="0"/>
              <a:t>with feedback enabled </a:t>
            </a:r>
            <a:r>
              <a:rPr lang="en-US" sz="1800" dirty="0" smtClean="0"/>
              <a:t>[optimizes for conversions]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" t="10510" r="3749" b="51620"/>
          <a:stretch/>
        </p:blipFill>
        <p:spPr bwMode="auto">
          <a:xfrm>
            <a:off x="-1" y="1984546"/>
            <a:ext cx="9144001" cy="127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48615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Clicks/visitors</a:t>
            </a:r>
            <a:r>
              <a:rPr lang="en-US" sz="2400" dirty="0" smtClean="0"/>
              <a:t>: Same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Conversion rate</a:t>
            </a:r>
            <a:r>
              <a:rPr lang="en-US" sz="2400" dirty="0" smtClean="0"/>
              <a:t>: 34% vs 13</a:t>
            </a:r>
            <a:r>
              <a:rPr lang="en-US" sz="2400" dirty="0"/>
              <a:t>% </a:t>
            </a:r>
            <a:r>
              <a:rPr lang="en-US" sz="2400" dirty="0" smtClean="0"/>
              <a:t>(~</a:t>
            </a:r>
            <a:r>
              <a:rPr lang="en-US" sz="2400" dirty="0"/>
              <a:t>3x more users </a:t>
            </a:r>
            <a:r>
              <a:rPr lang="en-US" sz="2400" dirty="0" smtClean="0"/>
              <a:t>participated)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Number of answers</a:t>
            </a:r>
            <a:r>
              <a:rPr lang="en-US" sz="2400" dirty="0" smtClean="0"/>
              <a:t>: 2866 </a:t>
            </a:r>
            <a:r>
              <a:rPr lang="en-US" sz="2400" dirty="0"/>
              <a:t>vs 279 </a:t>
            </a:r>
            <a:r>
              <a:rPr lang="en-US" sz="2400" dirty="0" smtClean="0"/>
              <a:t>(~</a:t>
            </a:r>
            <a:r>
              <a:rPr lang="en-US" sz="2400" dirty="0"/>
              <a:t>10x more answers submitted)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Total Information Gain</a:t>
            </a:r>
            <a:r>
              <a:rPr lang="en-US" sz="2400" dirty="0" smtClean="0"/>
              <a:t>: 7560 </a:t>
            </a:r>
            <a:r>
              <a:rPr lang="en-US" sz="2400" dirty="0"/>
              <a:t>bits vs 610 bits (~11.5x more </a:t>
            </a:r>
            <a:r>
              <a:rPr lang="en-US" sz="2400" dirty="0" smtClean="0"/>
              <a:t>bits)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098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90678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 of Optimizing for Conversion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38251"/>
            <a:ext cx="8915400" cy="102869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Control</a:t>
            </a:r>
            <a:r>
              <a:rPr lang="en-US" sz="2400" dirty="0" smtClean="0"/>
              <a:t>: Feedback on “conversion event” but no value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Treatment</a:t>
            </a:r>
            <a:r>
              <a:rPr lang="en-US" sz="2400" dirty="0" smtClean="0"/>
              <a:t>: Feedback provides information gain per click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8100" y="272415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Clicks/visitors</a:t>
            </a:r>
            <a:r>
              <a:rPr lang="en-US" sz="2400" dirty="0" smtClean="0"/>
              <a:t>: Same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Conversion rate</a:t>
            </a:r>
            <a:r>
              <a:rPr lang="en-US" sz="2400" dirty="0" smtClean="0"/>
              <a:t>: 39% vs 30% (~30% </a:t>
            </a:r>
            <a:r>
              <a:rPr lang="en-US" sz="2400" dirty="0"/>
              <a:t>more users </a:t>
            </a:r>
            <a:r>
              <a:rPr lang="en-US" sz="2400" dirty="0" smtClean="0"/>
              <a:t>participated)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Number of answers</a:t>
            </a:r>
            <a:r>
              <a:rPr lang="en-US" sz="2400" dirty="0" smtClean="0"/>
              <a:t>: 1683 vs 1183 (~42% </a:t>
            </a:r>
            <a:r>
              <a:rPr lang="en-US" sz="2400" dirty="0"/>
              <a:t>more answers submitted)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Total Information Gain</a:t>
            </a:r>
            <a:r>
              <a:rPr lang="en-US" sz="2400" dirty="0" smtClean="0"/>
              <a:t>: 4690 bits </a:t>
            </a:r>
            <a:r>
              <a:rPr lang="en-US" sz="2400" dirty="0"/>
              <a:t>vs </a:t>
            </a:r>
            <a:r>
              <a:rPr lang="en-US" sz="2400" dirty="0" smtClean="0"/>
              <a:t>2870 bits (~63% </a:t>
            </a:r>
            <a:r>
              <a:rPr lang="en-US" sz="2400" dirty="0"/>
              <a:t>more </a:t>
            </a:r>
            <a:r>
              <a:rPr lang="en-US" sz="2400" dirty="0" smtClean="0"/>
              <a:t>bits)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50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Targeting: Medical Quizzes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382000" cy="33944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Our initial goal was to use medical topics as a evidence that some topics are </a:t>
            </a:r>
            <a:r>
              <a:rPr lang="en-US" b="1" i="1" dirty="0" smtClean="0"/>
              <a:t>not</a:t>
            </a:r>
            <a:r>
              <a:rPr lang="en-US" dirty="0" smtClean="0"/>
              <a:t> </a:t>
            </a:r>
            <a:r>
              <a:rPr lang="en-US" dirty="0" err="1" smtClean="0"/>
              <a:t>crowdsourcable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Our hypothesis failed: They were the best performing quizzes…</a:t>
            </a:r>
          </a:p>
          <a:p>
            <a:endParaRPr lang="en-US" dirty="0"/>
          </a:p>
          <a:p>
            <a:r>
              <a:rPr lang="en-US" dirty="0" smtClean="0"/>
              <a:t>Users coming from sites such as Mayo Clinic, WebMD, … (i.e., “</a:t>
            </a:r>
            <a:r>
              <a:rPr lang="en-US" dirty="0" err="1" smtClean="0"/>
              <a:t>pronsumers</a:t>
            </a:r>
            <a:r>
              <a:rPr lang="en-US" dirty="0" smtClean="0"/>
              <a:t>”, not professionals)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84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 is important!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200150"/>
            <a:ext cx="8915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90800" y="2114550"/>
            <a:ext cx="5867400" cy="2362200"/>
          </a:xfrm>
          <a:prstGeom prst="rect">
            <a:avLst/>
          </a:prstGeom>
          <a:noFill/>
          <a:ln w="149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Really useful users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756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518" y="3714750"/>
            <a:ext cx="8229600" cy="142875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Immediate feedback helps most</a:t>
            </a:r>
          </a:p>
          <a:p>
            <a:pPr lvl="1"/>
            <a:r>
              <a:rPr lang="en-US" dirty="0" smtClean="0"/>
              <a:t>Knowing the correct answer 10x more important than knowing whether given answer was correct</a:t>
            </a:r>
          </a:p>
          <a:p>
            <a:pPr lvl="1"/>
            <a:r>
              <a:rPr lang="en-US" dirty="0" smtClean="0"/>
              <a:t>Conjecture: Users also want to learn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2000250"/>
            <a:ext cx="6276974" cy="11430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745274"/>
              </p:ext>
            </p:extLst>
          </p:nvPr>
        </p:nvGraphicFramePr>
        <p:xfrm>
          <a:off x="1676400" y="133350"/>
          <a:ext cx="6019800" cy="3337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76800"/>
                <a:gridCol w="1143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Treatment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Effect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Show 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if user answer correct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+2.4%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Show the correct answer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+20.4%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Score: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% of correct answers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+2.3%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Score: # of correct answers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-2.2%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Score: Information gain 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+4.0%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Show statistics for performance of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other users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+9.8%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Leaderboard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based on percent correct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-4.8%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Leaderboard based on total correct answers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-1.5%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88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86150"/>
            <a:ext cx="8229600" cy="14287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Showing score is moderately helpful</a:t>
            </a:r>
          </a:p>
          <a:p>
            <a:pPr lvl="1"/>
            <a:r>
              <a:rPr lang="en-US" dirty="0" smtClean="0"/>
              <a:t>Be careful what you incentivize though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“Total Correct” incentivizes quantity, not quality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2571750"/>
            <a:ext cx="6276974" cy="5715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6400" y="1543050"/>
            <a:ext cx="6276974" cy="4572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67383"/>
              </p:ext>
            </p:extLst>
          </p:nvPr>
        </p:nvGraphicFramePr>
        <p:xfrm>
          <a:off x="1676400" y="133350"/>
          <a:ext cx="6019800" cy="3337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76800"/>
                <a:gridCol w="1143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Treatment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Effect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Show </a:t>
                      </a:r>
                      <a:r>
                        <a:rPr lang="en-US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if user answer correct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+2.4%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Show the correct answer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+20.4%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Score: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 % of correct answers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+2.3%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Score: # of correct answers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-2.2%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Score: Information gain 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+4.0%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Show statistics for performance of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other users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+9.8%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Leaderboard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based on percent correct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-4.8%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Leaderboard based on total correct answers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-1.5%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71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86150"/>
            <a:ext cx="8229600" cy="1428750"/>
          </a:xfrm>
        </p:spPr>
        <p:txBody>
          <a:bodyPr>
            <a:normAutofit/>
          </a:bodyPr>
          <a:lstStyle/>
          <a:p>
            <a:r>
              <a:rPr lang="en-US" dirty="0"/>
              <a:t>Competitiveness </a:t>
            </a:r>
            <a:r>
              <a:rPr lang="en-US" dirty="0" smtClean="0"/>
              <a:t>(how other users performed) helps significantly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2800350"/>
            <a:ext cx="6276974" cy="3429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183513"/>
              </p:ext>
            </p:extLst>
          </p:nvPr>
        </p:nvGraphicFramePr>
        <p:xfrm>
          <a:off x="1676400" y="133350"/>
          <a:ext cx="6019800" cy="3337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76800"/>
                <a:gridCol w="1143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Treatment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Effect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Show </a:t>
                      </a:r>
                      <a:r>
                        <a:rPr lang="en-US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if user answer correct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+2.4%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Show the correct answer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+20.4%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Score:</a:t>
                      </a:r>
                      <a:r>
                        <a:rPr lang="en-US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% of correct answers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+2.3%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Score: # of correct answers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-2.2%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Score: Information gain 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+4.0%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Show statistics for performance of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 other users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+9.8%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Leaderboard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based on percent correct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-4.8%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Leaderboard based on total correct answers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-1.5%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53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Knowledge Graph: Things not Strings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71550"/>
            <a:ext cx="3733800" cy="37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32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86150"/>
            <a:ext cx="8229600" cy="165734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Leaderboards are tricky!</a:t>
            </a:r>
          </a:p>
          <a:p>
            <a:pPr lvl="1"/>
            <a:r>
              <a:rPr lang="en-US" dirty="0" smtClean="0"/>
              <a:t>Initially, strong positive effect</a:t>
            </a:r>
          </a:p>
          <a:p>
            <a:pPr lvl="1"/>
            <a:r>
              <a:rPr lang="en-US" dirty="0" smtClean="0"/>
              <a:t>Over time, effect became strongly negative</a:t>
            </a:r>
          </a:p>
          <a:p>
            <a:pPr lvl="1"/>
            <a:r>
              <a:rPr lang="en-US" dirty="0" smtClean="0"/>
              <a:t>All-time leaderboards considered harmful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271753"/>
              </p:ext>
            </p:extLst>
          </p:nvPr>
        </p:nvGraphicFramePr>
        <p:xfrm>
          <a:off x="1676400" y="133350"/>
          <a:ext cx="6019800" cy="3337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76800"/>
                <a:gridCol w="1143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Treatment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Effect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Show </a:t>
                      </a:r>
                      <a:r>
                        <a:rPr lang="en-US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if user answer correct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+2.4%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Show the correct answer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+20.4%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Score: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% of correct answers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+2.3%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Score: # of correct answers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-2.2%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Score: Information gain 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+4.0%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Show statistics for performance of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other users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+9.8%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Leaderboard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 based on percent correct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-4.8%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Leaderboard based on total correct answers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-1.5%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408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Cost/Benefit Analysis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28750"/>
            <a:ext cx="8881110" cy="257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05600" y="3562350"/>
            <a:ext cx="2133600" cy="445008"/>
          </a:xfrm>
          <a:prstGeom prst="rect">
            <a:avLst/>
          </a:prstGeom>
          <a:noFill/>
          <a:ln w="149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970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Self-selection and 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3213"/>
            <a:ext cx="8229600" cy="70842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Low performing users naturally drop out</a:t>
            </a:r>
          </a:p>
          <a:p>
            <a:r>
              <a:rPr lang="en-US" dirty="0" smtClean="0"/>
              <a:t>With paid users, monetary incentives keep them</a:t>
            </a:r>
            <a:endParaRPr lang="en-US" dirty="0"/>
          </a:p>
        </p:txBody>
      </p:sp>
      <p:pic>
        <p:nvPicPr>
          <p:cNvPr id="21506" name="Picture 2" descr="C:\Workspace\QuizzUs\src\plots\quality-vs-particip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474" y="1123950"/>
            <a:ext cx="5465051" cy="273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981200" y="3858213"/>
            <a:ext cx="5323325" cy="0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981200" y="1352550"/>
            <a:ext cx="0" cy="2505663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90362" y="3661916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Submitted answers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289566" y="2272785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% correct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52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 with paid crowdsourcing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333750"/>
            <a:ext cx="8229600" cy="180975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Best</a:t>
            </a:r>
            <a:r>
              <a:rPr lang="en-US" sz="2400" dirty="0" smtClean="0"/>
              <a:t> paid user</a:t>
            </a:r>
          </a:p>
          <a:p>
            <a:pPr lvl="1"/>
            <a:r>
              <a:rPr lang="en-US" sz="1800" dirty="0" smtClean="0"/>
              <a:t>68% quality, 40 answers (~1.5 minutes per question)</a:t>
            </a:r>
          </a:p>
          <a:p>
            <a:pPr lvl="1"/>
            <a:r>
              <a:rPr lang="en-US" sz="1800" dirty="0" smtClean="0"/>
              <a:t>Quality-equivalency: 13 answers @ 99% accuracy, 23 answers @ 90% accuracy</a:t>
            </a:r>
          </a:p>
          <a:p>
            <a:pPr lvl="1"/>
            <a:r>
              <a:rPr lang="en-US" sz="1800" dirty="0" smtClean="0"/>
              <a:t>5 cents/question, or $3/</a:t>
            </a:r>
            <a:r>
              <a:rPr lang="en-US" sz="1800" dirty="0" err="1" smtClean="0"/>
              <a:t>hr</a:t>
            </a:r>
            <a:r>
              <a:rPr lang="en-US" sz="1800" dirty="0" smtClean="0"/>
              <a:t> to match advertising cost of unpaid users</a:t>
            </a:r>
          </a:p>
          <a:p>
            <a:r>
              <a:rPr lang="en-US" sz="2200" dirty="0" smtClean="0"/>
              <a:t>Knowledgeable users are much faster and more efficient</a:t>
            </a:r>
            <a:endParaRPr lang="en-US" sz="2200" dirty="0"/>
          </a:p>
        </p:txBody>
      </p:sp>
      <p:pic>
        <p:nvPicPr>
          <p:cNvPr id="22530" name="Picture 2" descr="C:\Workspace\QuizzUs\src\plots\quizz-vs-mturk-vs-odes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317" y="819150"/>
            <a:ext cx="609600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676400" y="3401013"/>
            <a:ext cx="5170926" cy="0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676400" y="895350"/>
            <a:ext cx="0" cy="2505663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33163" y="3204716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Submitted answers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1072633" y="1891784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% correct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87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Citizen Science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Google gives </a:t>
            </a:r>
            <a:r>
              <a:rPr lang="en-US" b="1" dirty="0" smtClean="0"/>
              <a:t>$10K/month </a:t>
            </a:r>
            <a:r>
              <a:rPr lang="en-US" dirty="0" smtClean="0"/>
              <a:t>to nonprofits in ad budget</a:t>
            </a:r>
          </a:p>
          <a:p>
            <a:endParaRPr lang="en-US" dirty="0"/>
          </a:p>
          <a:p>
            <a:r>
              <a:rPr lang="en-US" dirty="0" smtClean="0"/>
              <a:t>Climate </a:t>
            </a:r>
            <a:r>
              <a:rPr lang="en-US" dirty="0" err="1" smtClean="0"/>
              <a:t>CoLab</a:t>
            </a:r>
            <a:r>
              <a:rPr lang="en-US" dirty="0" smtClean="0"/>
              <a:t> experiment running</a:t>
            </a:r>
          </a:p>
          <a:p>
            <a:pPr lvl="1"/>
            <a:r>
              <a:rPr lang="en-US" dirty="0" smtClean="0"/>
              <a:t>Doubled traffic with only $20/day</a:t>
            </a:r>
          </a:p>
          <a:p>
            <a:pPr lvl="1"/>
            <a:r>
              <a:rPr lang="en-US" dirty="0" smtClean="0"/>
              <a:t>Targets political activist groups (not only climate)</a:t>
            </a:r>
          </a:p>
          <a:p>
            <a:endParaRPr lang="en-US" dirty="0"/>
          </a:p>
          <a:p>
            <a:r>
              <a:rPr lang="en-US" dirty="0" smtClean="0"/>
              <a:t>Additional experiments: </a:t>
            </a:r>
            <a:r>
              <a:rPr lang="en-US" dirty="0" err="1" smtClean="0"/>
              <a:t>Crowdcrafting</a:t>
            </a:r>
            <a:r>
              <a:rPr lang="en-US" dirty="0" smtClean="0"/>
              <a:t>, </a:t>
            </a:r>
            <a:r>
              <a:rPr lang="en-US" dirty="0" err="1" smtClean="0"/>
              <a:t>ebird</a:t>
            </a:r>
            <a:r>
              <a:rPr lang="en-US" dirty="0" smtClean="0"/>
              <a:t>, </a:t>
            </a:r>
            <a:r>
              <a:rPr lang="en-US" dirty="0" err="1" smtClean="0"/>
              <a:t>Weendy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23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382905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New way to run crowdsourcing, targeting with ads</a:t>
            </a:r>
          </a:p>
          <a:p>
            <a:endParaRPr lang="en-US" dirty="0"/>
          </a:p>
          <a:p>
            <a:r>
              <a:rPr lang="en-US" dirty="0" smtClean="0"/>
              <a:t>Engages unpaid users, avoids problems with extrinsic rewards</a:t>
            </a:r>
          </a:p>
          <a:p>
            <a:endParaRPr lang="en-US" dirty="0"/>
          </a:p>
          <a:p>
            <a:r>
              <a:rPr lang="en-US" dirty="0" smtClean="0"/>
              <a:t>Provides access to expert users, not available labor platforms</a:t>
            </a:r>
          </a:p>
          <a:p>
            <a:endParaRPr lang="en-US" dirty="0"/>
          </a:p>
          <a:p>
            <a:r>
              <a:rPr lang="en-US" dirty="0" smtClean="0"/>
              <a:t>Experts not always professionals (e.g., Mayo Clinic users)</a:t>
            </a:r>
          </a:p>
          <a:p>
            <a:endParaRPr lang="en-US" dirty="0" smtClean="0"/>
          </a:p>
          <a:p>
            <a:r>
              <a:rPr lang="en-US" dirty="0" smtClean="0"/>
              <a:t>Nonprofits can use Google Ad Grants to attract (for free) participants to citizen science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32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Knowledge </a:t>
            </a:r>
            <a:r>
              <a:rPr lang="en-US" dirty="0" smtClean="0"/>
              <a:t>Graph</a:t>
            </a:r>
            <a:r>
              <a:rPr lang="en-US" dirty="0"/>
              <a:t>: Things not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71420"/>
            <a:ext cx="8222934" cy="437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18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incomplete…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382000" cy="33944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“Date of birth of Bayes” (…uncertain…)</a:t>
            </a:r>
          </a:p>
          <a:p>
            <a:r>
              <a:rPr lang="en-US" dirty="0" smtClean="0"/>
              <a:t>“Symptom </a:t>
            </a:r>
            <a:r>
              <a:rPr lang="en-US" dirty="0"/>
              <a:t>of strep </a:t>
            </a:r>
            <a:r>
              <a:rPr lang="en-US" dirty="0" smtClean="0"/>
              <a:t>throat”</a:t>
            </a:r>
            <a:endParaRPr lang="en-US" dirty="0"/>
          </a:p>
          <a:p>
            <a:r>
              <a:rPr lang="en-US" dirty="0" smtClean="0"/>
              <a:t>“</a:t>
            </a:r>
            <a:r>
              <a:rPr lang="en-US" dirty="0"/>
              <a:t>Side effects of </a:t>
            </a:r>
            <a:r>
              <a:rPr lang="en-US" dirty="0" err="1"/>
              <a:t>treximet</a:t>
            </a:r>
            <a:r>
              <a:rPr lang="en-US" dirty="0"/>
              <a:t>”</a:t>
            </a:r>
          </a:p>
          <a:p>
            <a:r>
              <a:rPr lang="en-US" dirty="0" smtClean="0"/>
              <a:t>“Who </a:t>
            </a:r>
            <a:r>
              <a:rPr lang="en-US" dirty="0"/>
              <a:t>is Cristiano Ronaldo dating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“When is Jay Z playing in New York”</a:t>
            </a:r>
          </a:p>
          <a:p>
            <a:r>
              <a:rPr lang="en-US" dirty="0" smtClean="0"/>
              <a:t>“What is </a:t>
            </a:r>
            <a:r>
              <a:rPr lang="en-US" dirty="0"/>
              <a:t>the customer service number </a:t>
            </a:r>
            <a:r>
              <a:rPr lang="en-US" dirty="0" smtClean="0"/>
              <a:t>for Google</a:t>
            </a:r>
            <a:r>
              <a:rPr lang="en-US" dirty="0"/>
              <a:t>”</a:t>
            </a:r>
            <a:endParaRPr lang="en-US" dirty="0" smtClean="0"/>
          </a:p>
          <a:p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0490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sabbatical mission…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1041" y="3847669"/>
            <a:ext cx="757829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i="1" dirty="0"/>
              <a:t>“Let’s create a new crowdsourcing system…”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" y="1371600"/>
            <a:ext cx="8610600" cy="1885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mtClean="0"/>
              <a:t>“We have a billion users… </a:t>
            </a:r>
            <a:br>
              <a:rPr lang="en-US" smtClean="0"/>
            </a:br>
            <a:r>
              <a:rPr lang="en-US" smtClean="0"/>
              <a:t>leverage their knowledge …”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57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Ideally…</a:t>
            </a:r>
            <a:endParaRPr lang="en-US" dirty="0"/>
          </a:p>
        </p:txBody>
      </p:sp>
      <p:pic>
        <p:nvPicPr>
          <p:cNvPr id="4098" name="Picture 2" descr="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4350"/>
            <a:ext cx="2514286" cy="25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ee a live demo of reCAPTC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141" y="3651628"/>
            <a:ext cx="238125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Welcome to the official reCAPTCHA Webs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2746772"/>
            <a:ext cx="17811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corante.com/many/images/esp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617" y="1200150"/>
            <a:ext cx="3143250" cy="248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57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often…</a:t>
            </a:r>
            <a:endParaRPr lang="en-US" dirty="0"/>
          </a:p>
        </p:txBody>
      </p:sp>
      <p:pic>
        <p:nvPicPr>
          <p:cNvPr id="6146" name="Picture 2" descr="http://knol.google.com/img/kno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084" y="1276350"/>
            <a:ext cx="4308822" cy="91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pload.wikimedia.org/wikipedia/commons/4/4b/Aardvark_logo_bla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90850"/>
            <a:ext cx="3581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oogle Image Label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765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81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common solution…</a:t>
            </a:r>
            <a:endParaRPr lang="en-US" dirty="0"/>
          </a:p>
        </p:txBody>
      </p:sp>
      <p:pic>
        <p:nvPicPr>
          <p:cNvPr id="7170" name="Picture 2" descr="Mechanical Tu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485900"/>
            <a:ext cx="3327559" cy="53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rowd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43150"/>
            <a:ext cx="4868228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upload.wikimedia.org/wikipedia/commons/e/e0/ODesk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503" y="3409950"/>
            <a:ext cx="2839273" cy="105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28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1814</TotalTime>
  <Words>1152</Words>
  <Application>Microsoft Office PowerPoint</Application>
  <PresentationFormat>On-screen Show (16:9)</PresentationFormat>
  <Paragraphs>223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Wingdings</vt:lpstr>
      <vt:lpstr>Wingdings 3</vt:lpstr>
      <vt:lpstr>Office Theme</vt:lpstr>
      <vt:lpstr>Quizz: Targeted Crowdsourcing  with a Billion (Potential) Users</vt:lpstr>
      <vt:lpstr>The sabbatical mission…</vt:lpstr>
      <vt:lpstr>Knowledge Graph: Things not Strings</vt:lpstr>
      <vt:lpstr>Knowledge Graph: Things not Strings</vt:lpstr>
      <vt:lpstr>Still incomplete…</vt:lpstr>
      <vt:lpstr>The sabbatical mission…</vt:lpstr>
      <vt:lpstr>Ideally…</vt:lpstr>
      <vt:lpstr>But often…</vt:lpstr>
      <vt:lpstr>The common solution…</vt:lpstr>
      <vt:lpstr>Volunteers vs. hired workers</vt:lpstr>
      <vt:lpstr>Key Challenge</vt:lpstr>
      <vt:lpstr>Quizz</vt:lpstr>
      <vt:lpstr>Calibration vs. Collection</vt:lpstr>
      <vt:lpstr>Model: Markov Decision Process</vt:lpstr>
      <vt:lpstr>Challenges</vt:lpstr>
      <vt:lpstr>Attracting Visitors: Ad Campaigns</vt:lpstr>
      <vt:lpstr>Running Ad Campaigns: Objectives</vt:lpstr>
      <vt:lpstr>Solution: Treat Quizz as eCommerce Site </vt:lpstr>
      <vt:lpstr>Solution: Treat Quizz as eCommerce Site </vt:lpstr>
      <vt:lpstr>User Value: Information Gain</vt:lpstr>
      <vt:lpstr>How to measure quality?</vt:lpstr>
      <vt:lpstr>Expected Information Gain </vt:lpstr>
      <vt:lpstr>Effect of Ad Targeting (Perhaps it is just more users?)</vt:lpstr>
      <vt:lpstr>Effect of Optimizing for Conversion Value</vt:lpstr>
      <vt:lpstr>Example of Targeting: Medical Quizzes</vt:lpstr>
      <vt:lpstr>Participation is important!</vt:lpstr>
      <vt:lpstr>PowerPoint Presentation</vt:lpstr>
      <vt:lpstr>PowerPoint Presentation</vt:lpstr>
      <vt:lpstr>PowerPoint Presentation</vt:lpstr>
      <vt:lpstr>PowerPoint Presentation</vt:lpstr>
      <vt:lpstr>Cost/Benefit Analysis</vt:lpstr>
      <vt:lpstr>Self-selection and participation</vt:lpstr>
      <vt:lpstr>Comparison with paid crowdsourcing</vt:lpstr>
      <vt:lpstr>Citizen Science Applications</vt:lpstr>
      <vt:lpstr>Conclusions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Targeted Crowdsourcing  with a Billion (Potential) Users</dc:title>
  <dc:creator>Panos Ipeirotis</dc:creator>
  <cp:lastModifiedBy>Panos Ipeirotis</cp:lastModifiedBy>
  <cp:revision>59</cp:revision>
  <dcterms:created xsi:type="dcterms:W3CDTF">2006-08-16T00:00:00Z</dcterms:created>
  <dcterms:modified xsi:type="dcterms:W3CDTF">2014-04-23T02:08:18Z</dcterms:modified>
</cp:coreProperties>
</file>